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8" r:id="rId11"/>
    <p:sldId id="269" r:id="rId12"/>
    <p:sldId id="265" r:id="rId13"/>
    <p:sldId id="270" r:id="rId14"/>
    <p:sldId id="271" r:id="rId15"/>
    <p:sldId id="272" r:id="rId16"/>
    <p:sldId id="273" r:id="rId17"/>
    <p:sldId id="274" r:id="rId18"/>
    <p:sldId id="275" r:id="rId19"/>
    <p:sldId id="277" r:id="rId20"/>
    <p:sldId id="276" r:id="rId21"/>
    <p:sldId id="266" r:id="rId22"/>
  </p:sldIdLst>
  <p:sldSz cx="12192000" cy="6858000"/>
  <p:notesSz cx="6858000" cy="9144000"/>
  <p:defaultTextStyle>
    <a:defPPr rtl="0"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>
      <p:cViewPr>
        <p:scale>
          <a:sx n="70" d="100"/>
          <a:sy n="70" d="100"/>
        </p:scale>
        <p:origin x="1166" y="418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307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F07D1EA-0592-4259-8AF4-2A187D76A6D7}" type="datetime1">
              <a:rPr lang="uk-UA" smtClean="0"/>
              <a:t>16.09.2022</a:t>
            </a:fld>
            <a:endParaRPr lang="uk-UA" dirty="0"/>
          </a:p>
        </p:txBody>
      </p:sp>
      <p:sp>
        <p:nvSpPr>
          <p:cNvPr id="4" name="Місце для нижнього колонтитула 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5" name="Місце для номера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E861E8E-D392-497B-BB21-122DD7C27CF3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08353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uk-UA" noProof="0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7C5C47F-B870-4315-91B4-06B0FB03A7E6}" type="datetime1">
              <a:rPr lang="uk-UA" noProof="0" smtClean="0"/>
              <a:t>16.09.2022</a:t>
            </a:fld>
            <a:endParaRPr lang="uk-UA" noProof="0" dirty="0"/>
          </a:p>
        </p:txBody>
      </p:sp>
      <p:sp>
        <p:nvSpPr>
          <p:cNvPr id="4" name="Місце для зображення 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uk-UA" noProof="0" dirty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uk-UA" noProof="0" dirty="0"/>
              <a:t>Зразки заголовків</a:t>
            </a:r>
          </a:p>
          <a:p>
            <a:pPr lvl="1" rtl="0"/>
            <a:r>
              <a:rPr lang="uk-UA" noProof="0" dirty="0"/>
              <a:t>Другий рівень</a:t>
            </a:r>
          </a:p>
          <a:p>
            <a:pPr lvl="2" rtl="0"/>
            <a:r>
              <a:rPr lang="uk-UA" noProof="0" dirty="0"/>
              <a:t>Третій рівень</a:t>
            </a:r>
          </a:p>
          <a:p>
            <a:pPr lvl="3" rtl="0"/>
            <a:r>
              <a:rPr lang="uk-UA" noProof="0" dirty="0"/>
              <a:t>Четвертий рівень</a:t>
            </a:r>
          </a:p>
          <a:p>
            <a:pPr lvl="4" rtl="0"/>
            <a:r>
              <a:rPr lang="uk-UA" noProof="0" dirty="0"/>
              <a:t>П’ятий рівень</a:t>
            </a:r>
          </a:p>
        </p:txBody>
      </p:sp>
      <p:sp>
        <p:nvSpPr>
          <p:cNvPr id="6" name="Місце для нижнього колонтитула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uk-UA" noProof="0" dirty="0"/>
          </a:p>
        </p:txBody>
      </p:sp>
      <p:sp>
        <p:nvSpPr>
          <p:cNvPr id="7" name="Місце для номера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555D449-B875-4B8D-8E66-224D27E54C9A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134997999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uk-UA" noProof="0" smtClean="0"/>
              <a:t>1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40602714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uk-UA" noProof="0" smtClean="0"/>
              <a:t>12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38620027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uk-UA" noProof="0" smtClean="0"/>
              <a:t>20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14684280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uk-UA" noProof="0" smtClean="0"/>
              <a:t>21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1468428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uk-UA" smtClean="0"/>
              <a:t>2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256895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uk-UA" noProof="0" smtClean="0"/>
              <a:t>3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3041360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uk-UA" noProof="0" smtClean="0"/>
              <a:t>4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4017525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uk-UA" noProof="0" smtClean="0"/>
              <a:t>5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14375991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uk-UA" noProof="0" smtClean="0"/>
              <a:t>6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18117280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uk-UA" noProof="0" smtClean="0"/>
              <a:t>7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3082930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uk-UA" noProof="0" smtClean="0"/>
              <a:t>8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18187777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uk-UA" noProof="0" smtClean="0"/>
              <a:t>9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986519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gradFill flip="none" rotWithShape="1">
          <a:gsLst>
            <a:gs pos="0">
              <a:srgbClr val="D9D9D9"/>
            </a:gs>
            <a:gs pos="100000">
              <a:schemeClr val="bg1"/>
            </a:gs>
          </a:gsLst>
          <a:lin ang="81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626225" y="1828800"/>
            <a:ext cx="4098175" cy="3177380"/>
          </a:xfrm>
        </p:spPr>
        <p:txBody>
          <a:bodyPr rtlCol="0" anchor="b">
            <a:normAutofit/>
          </a:bodyPr>
          <a:lstStyle>
            <a:lvl1pPr algn="l">
              <a:lnSpc>
                <a:spcPct val="80000"/>
              </a:lnSpc>
              <a:defRPr sz="5400">
                <a:solidFill>
                  <a:schemeClr val="accent1"/>
                </a:solidFill>
              </a:defRPr>
            </a:lvl1pPr>
          </a:lstStyle>
          <a:p>
            <a:pPr rtl="0"/>
            <a:r>
              <a:rPr lang="uk-UA" noProof="0"/>
              <a:t>Клацніть, щоб редагувати стиль зразка заголовка</a:t>
            </a:r>
            <a:endParaRPr lang="uk-UA" noProof="0" dirty="0"/>
          </a:p>
        </p:txBody>
      </p:sp>
      <p:sp>
        <p:nvSpPr>
          <p:cNvPr id="3" name="Підзаголовок 2"/>
          <p:cNvSpPr>
            <a:spLocks noGrp="1"/>
          </p:cNvSpPr>
          <p:nvPr>
            <p:ph type="subTitle" idx="1"/>
          </p:nvPr>
        </p:nvSpPr>
        <p:spPr>
          <a:xfrm>
            <a:off x="626225" y="5181600"/>
            <a:ext cx="4098175" cy="685800"/>
          </a:xfrm>
        </p:spPr>
        <p:txBody>
          <a:bodyPr rtlCol="0"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uk-UA" noProof="0"/>
              <a:t>Клацніть, щоб редагувати стиль зразка підзаголовка</a:t>
            </a:r>
            <a:endParaRPr lang="uk-UA" noProof="0" dirty="0"/>
          </a:p>
        </p:txBody>
      </p:sp>
      <p:pic>
        <p:nvPicPr>
          <p:cNvPr id="7" name="Зображення 6" descr="Рядок ЕКГ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88688" y="-1"/>
            <a:ext cx="7000137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noProof="0"/>
              <a:t>Клацніть, щоб редагувати стиль зразка заголовка</a:t>
            </a:r>
            <a:endParaRPr lang="uk-UA" noProof="0" dirty="0"/>
          </a:p>
        </p:txBody>
      </p:sp>
      <p:sp>
        <p:nvSpPr>
          <p:cNvPr id="3" name="Місце для вертикального тексту 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uk-UA" noProof="0"/>
              <a:t>Клацніть, щоб відредагувати стилі зразків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  <a:endParaRPr lang="uk-UA" noProof="0" dirty="0"/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noProof="0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1A344EC-29F9-4721-8CE8-5B108F3A8A2A}" type="datetime1">
              <a:rPr lang="uk-UA" noProof="0" smtClean="0"/>
              <a:t>16.09.2022</a:t>
            </a:fld>
            <a:endParaRPr lang="uk-UA" noProof="0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 6" descr="Прямокутник"/>
          <p:cNvSpPr/>
          <p:nvPr/>
        </p:nvSpPr>
        <p:spPr>
          <a:xfrm>
            <a:off x="9982200" y="0"/>
            <a:ext cx="22098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sp>
        <p:nvSpPr>
          <p:cNvPr id="2" name="Вертикальний заголовок 1"/>
          <p:cNvSpPr>
            <a:spLocks noGrp="1"/>
          </p:cNvSpPr>
          <p:nvPr>
            <p:ph type="title" orient="vert"/>
          </p:nvPr>
        </p:nvSpPr>
        <p:spPr>
          <a:xfrm>
            <a:off x="10058399" y="457201"/>
            <a:ext cx="2057401" cy="5943600"/>
          </a:xfrm>
        </p:spPr>
        <p:txBody>
          <a:bodyPr vert="eaVert" rtlCol="0"/>
          <a:lstStyle/>
          <a:p>
            <a:pPr rtl="0"/>
            <a:r>
              <a:rPr lang="uk-UA" noProof="0"/>
              <a:t>Клацніть, щоб редагувати стиль зразка заголовка</a:t>
            </a:r>
            <a:endParaRPr lang="uk-UA" noProof="0" dirty="0"/>
          </a:p>
        </p:txBody>
      </p:sp>
      <p:sp>
        <p:nvSpPr>
          <p:cNvPr id="3" name="Місце для вертикального тексту 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9067800" cy="5943599"/>
          </a:xfrm>
        </p:spPr>
        <p:txBody>
          <a:bodyPr vert="eaVert" rtlCol="0"/>
          <a:lstStyle/>
          <a:p>
            <a:pPr lvl="0" rtl="0"/>
            <a:r>
              <a:rPr lang="uk-UA" noProof="0"/>
              <a:t>Клацніть, щоб відредагувати стилі зразків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  <a:endParaRPr lang="uk-UA" noProof="0" dirty="0"/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noProof="0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3B871D1-151A-428D-886B-5D275799D76E}" type="datetime1">
              <a:rPr lang="uk-UA" noProof="0" smtClean="0"/>
              <a:t>16.09.2022</a:t>
            </a:fld>
            <a:endParaRPr lang="uk-UA" noProof="0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noProof="0"/>
              <a:t>Клацніть, щоб редагувати стиль зразка заголовка</a:t>
            </a:r>
            <a:endParaRPr lang="uk-UA" noProof="0" dirty="0"/>
          </a:p>
        </p:txBody>
      </p:sp>
      <p:sp>
        <p:nvSpPr>
          <p:cNvPr id="3" name="Місце для вмісту 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</a:lstStyle>
          <a:p>
            <a:pPr lvl="0" rtl="0"/>
            <a:r>
              <a:rPr lang="uk-UA" noProof="0"/>
              <a:t>Клацніть, щоб відредагувати стилі зразків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  <a:endParaRPr lang="uk-UA" noProof="0" dirty="0"/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noProof="0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02A69BF-2053-4310-A9FF-F523EF7A4CA7}" type="datetime1">
              <a:rPr lang="uk-UA" noProof="0" smtClean="0"/>
              <a:t>16.09.2022</a:t>
            </a:fld>
            <a:endParaRPr lang="uk-UA" noProof="0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розділу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7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 6" descr="Прямокутник"/>
          <p:cNvSpPr/>
          <p:nvPr/>
        </p:nvSpPr>
        <p:spPr>
          <a:xfrm>
            <a:off x="265112" y="228600"/>
            <a:ext cx="116586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066800" y="1828800"/>
            <a:ext cx="7772400" cy="3177380"/>
          </a:xfrm>
        </p:spPr>
        <p:txBody>
          <a:bodyPr rtlCol="0" anchor="b">
            <a:normAutofit/>
          </a:bodyPr>
          <a:lstStyle>
            <a:lvl1pPr>
              <a:lnSpc>
                <a:spcPct val="80000"/>
              </a:lnSpc>
              <a:defRPr sz="5400"/>
            </a:lvl1pPr>
          </a:lstStyle>
          <a:p>
            <a:pPr rtl="0"/>
            <a:r>
              <a:rPr lang="uk-UA"/>
              <a:t>Клацніть, щоб редагувати стиль зразка заголовка</a:t>
            </a:r>
            <a:endParaRPr lang="uk-UA" dirty="0"/>
          </a:p>
        </p:txBody>
      </p:sp>
      <p:sp>
        <p:nvSpPr>
          <p:cNvPr id="3" name="Місце для тексту 2"/>
          <p:cNvSpPr>
            <a:spLocks noGrp="1"/>
          </p:cNvSpPr>
          <p:nvPr>
            <p:ph type="body" idx="1"/>
          </p:nvPr>
        </p:nvSpPr>
        <p:spPr>
          <a:xfrm>
            <a:off x="1066800" y="5181600"/>
            <a:ext cx="7772400" cy="685800"/>
          </a:xfrm>
        </p:spPr>
        <p:txBody>
          <a:bodyPr rtlCol="0">
            <a:normAutofit/>
          </a:bodyPr>
          <a:lstStyle>
            <a:lvl1pPr marL="0" indent="0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елементи вміст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uk-UA" dirty="0"/>
          </a:p>
        </p:txBody>
      </p:sp>
      <p:sp>
        <p:nvSpPr>
          <p:cNvPr id="3" name="Місце для вмісту 2"/>
          <p:cNvSpPr>
            <a:spLocks noGrp="1"/>
          </p:cNvSpPr>
          <p:nvPr>
            <p:ph sz="half" idx="1"/>
          </p:nvPr>
        </p:nvSpPr>
        <p:spPr>
          <a:xfrm>
            <a:off x="1066800" y="1825624"/>
            <a:ext cx="4800600" cy="4575175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-UA" dirty="0"/>
          </a:p>
        </p:txBody>
      </p:sp>
      <p:sp>
        <p:nvSpPr>
          <p:cNvPr id="4" name="Місце для вмісту 3"/>
          <p:cNvSpPr>
            <a:spLocks noGrp="1"/>
          </p:cNvSpPr>
          <p:nvPr>
            <p:ph sz="half" idx="2"/>
          </p:nvPr>
        </p:nvSpPr>
        <p:spPr>
          <a:xfrm>
            <a:off x="6324600" y="1825624"/>
            <a:ext cx="4800600" cy="4575175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-UA" dirty="0"/>
          </a:p>
        </p:txBody>
      </p:sp>
      <p:sp>
        <p:nvSpPr>
          <p:cNvPr id="6" name="Місце для нижнього колонтитула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5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9CB573F-B631-4D6B-980C-22BA97F3CD86}" type="datetime1">
              <a:rPr lang="uk-UA" smtClean="0"/>
              <a:t>16.09.2022</a:t>
            </a:fld>
            <a:endParaRPr lang="uk-UA" dirty="0"/>
          </a:p>
        </p:txBody>
      </p:sp>
      <p:sp>
        <p:nvSpPr>
          <p:cNvPr id="7" name="Місце для номера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uk-UA" dirty="0"/>
          </a:p>
        </p:txBody>
      </p:sp>
      <p:sp>
        <p:nvSpPr>
          <p:cNvPr id="3" name="Місце для тексту 2"/>
          <p:cNvSpPr>
            <a:spLocks noGrp="1"/>
          </p:cNvSpPr>
          <p:nvPr>
            <p:ph type="body" idx="1"/>
          </p:nvPr>
        </p:nvSpPr>
        <p:spPr>
          <a:xfrm>
            <a:off x="1066800" y="1828799"/>
            <a:ext cx="4800600" cy="762000"/>
          </a:xfrm>
        </p:spPr>
        <p:txBody>
          <a:bodyPr rtlCol="0"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 3"/>
          <p:cNvSpPr>
            <a:spLocks noGrp="1"/>
          </p:cNvSpPr>
          <p:nvPr>
            <p:ph sz="half" idx="2"/>
          </p:nvPr>
        </p:nvSpPr>
        <p:spPr>
          <a:xfrm>
            <a:off x="1066800" y="2590799"/>
            <a:ext cx="4800600" cy="3810033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-UA" dirty="0"/>
          </a:p>
        </p:txBody>
      </p:sp>
      <p:sp>
        <p:nvSpPr>
          <p:cNvPr id="5" name="Місце для тексту 4"/>
          <p:cNvSpPr>
            <a:spLocks noGrp="1"/>
          </p:cNvSpPr>
          <p:nvPr>
            <p:ph type="body" sz="quarter" idx="3"/>
          </p:nvPr>
        </p:nvSpPr>
        <p:spPr>
          <a:xfrm>
            <a:off x="6324600" y="1828799"/>
            <a:ext cx="4800600" cy="762000"/>
          </a:xfrm>
        </p:spPr>
        <p:txBody>
          <a:bodyPr rtlCol="0"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 5"/>
          <p:cNvSpPr>
            <a:spLocks noGrp="1"/>
          </p:cNvSpPr>
          <p:nvPr>
            <p:ph sz="quarter" idx="4"/>
          </p:nvPr>
        </p:nvSpPr>
        <p:spPr>
          <a:xfrm>
            <a:off x="6324600" y="2590799"/>
            <a:ext cx="4800600" cy="3810033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-UA" dirty="0"/>
          </a:p>
        </p:txBody>
      </p:sp>
      <p:sp>
        <p:nvSpPr>
          <p:cNvPr id="8" name="Місце для нижнього колонтитула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7" name="Місце для дати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5978ED6-6458-4FF2-B8AB-EB007EDC5428}" type="datetime1">
              <a:rPr lang="uk-UA" smtClean="0"/>
              <a:t>16.09.2022</a:t>
            </a:fld>
            <a:endParaRPr lang="uk-UA" dirty="0"/>
          </a:p>
        </p:txBody>
      </p:sp>
      <p:sp>
        <p:nvSpPr>
          <p:cNvPr id="9" name="Місце для номера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uk-UA" dirty="0"/>
          </a:p>
        </p:txBody>
      </p:sp>
      <p:sp>
        <p:nvSpPr>
          <p:cNvPr id="4" name="Місце для нижнього колонтитула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0D5B2C3-3CCA-48FF-BC8E-97E7816C0E86}" type="datetime1">
              <a:rPr lang="uk-UA" smtClean="0"/>
              <a:t>16.09.2022</a:t>
            </a:fld>
            <a:endParaRPr lang="uk-UA" dirty="0"/>
          </a:p>
        </p:txBody>
      </p:sp>
      <p:sp>
        <p:nvSpPr>
          <p:cNvPr id="5" name="Місце для номера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нижнього колонтитула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2" name="Місце для дати 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E4D55E2-DBF6-44B8-9931-FC061B97B992}" type="datetime1">
              <a:rPr lang="uk-UA" smtClean="0"/>
              <a:t>16.09.2022</a:t>
            </a:fld>
            <a:endParaRPr lang="uk-UA" dirty="0"/>
          </a:p>
        </p:txBody>
      </p:sp>
      <p:sp>
        <p:nvSpPr>
          <p:cNvPr id="4" name="Місце для номера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 7" descr="Прямокутник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sp>
        <p:nvSpPr>
          <p:cNvPr id="9" name="Прямокутник 8" descr="Прямокутник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7632700" y="3200400"/>
            <a:ext cx="3932237" cy="1752600"/>
          </a:xfrm>
        </p:spPr>
        <p:txBody>
          <a:bodyPr rtlCol="0" anchor="b">
            <a:normAutofit/>
          </a:bodyPr>
          <a:lstStyle>
            <a:lvl1pPr>
              <a:defRPr sz="3600"/>
            </a:lvl1pPr>
          </a:lstStyle>
          <a:p>
            <a:pPr rtl="0"/>
            <a:r>
              <a:rPr lang="uk-UA" noProof="0"/>
              <a:t>Клацніть, щоб редагувати стиль зразка заголовка</a:t>
            </a:r>
            <a:endParaRPr lang="uk-UA" noProof="0" dirty="0"/>
          </a:p>
        </p:txBody>
      </p:sp>
      <p:sp>
        <p:nvSpPr>
          <p:cNvPr id="3" name="Місце для вмісту 2"/>
          <p:cNvSpPr>
            <a:spLocks noGrp="1"/>
          </p:cNvSpPr>
          <p:nvPr>
            <p:ph idx="1"/>
          </p:nvPr>
        </p:nvSpPr>
        <p:spPr>
          <a:xfrm>
            <a:off x="609600" y="457201"/>
            <a:ext cx="5943600" cy="59436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uk-UA" noProof="0"/>
              <a:t>Клацніть, щоб відредагувати стилі зразків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  <a:endParaRPr lang="uk-UA" noProof="0" dirty="0"/>
          </a:p>
        </p:txBody>
      </p:sp>
      <p:sp>
        <p:nvSpPr>
          <p:cNvPr id="4" name="Місце для тексту 3"/>
          <p:cNvSpPr>
            <a:spLocks noGrp="1"/>
          </p:cNvSpPr>
          <p:nvPr>
            <p:ph type="body" sz="half" idx="2"/>
          </p:nvPr>
        </p:nvSpPr>
        <p:spPr>
          <a:xfrm>
            <a:off x="7632699" y="5029200"/>
            <a:ext cx="3932237" cy="1371600"/>
          </a:xfrm>
        </p:spPr>
        <p:txBody>
          <a:bodyPr rtlCol="0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uk-UA" noProof="0"/>
              <a:t>Клацніть, щоб відредагувати стилі зразків тексту</a:t>
            </a:r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 7" descr="Прямокутник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sp>
        <p:nvSpPr>
          <p:cNvPr id="9" name="Прямокутник 8" descr="Прямокутник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7635240" y="3200400"/>
            <a:ext cx="3932237" cy="1752600"/>
          </a:xfrm>
        </p:spPr>
        <p:txBody>
          <a:bodyPr rtlCol="0" anchor="b">
            <a:normAutofit/>
          </a:bodyPr>
          <a:lstStyle>
            <a:lvl1pPr>
              <a:defRPr sz="3600"/>
            </a:lvl1pPr>
          </a:lstStyle>
          <a:p>
            <a:pPr rtl="0"/>
            <a:r>
              <a:rPr lang="uk-UA" noProof="0"/>
              <a:t>Клацніть, щоб редагувати стиль зразка заголовка</a:t>
            </a:r>
            <a:endParaRPr lang="uk-UA" noProof="0" dirty="0"/>
          </a:p>
        </p:txBody>
      </p:sp>
      <p:sp>
        <p:nvSpPr>
          <p:cNvPr id="3" name="Місце для зображення 2" descr="Пустий покажчик місця заповнення для зображення. Клацніть покажчик місця заповнення та виберіть зображення, яке потрібно додати."/>
          <p:cNvSpPr>
            <a:spLocks noGrp="1"/>
          </p:cNvSpPr>
          <p:nvPr>
            <p:ph type="pic" idx="1"/>
          </p:nvPr>
        </p:nvSpPr>
        <p:spPr>
          <a:xfrm>
            <a:off x="1" y="0"/>
            <a:ext cx="7008810" cy="6857999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uk-UA" noProof="0"/>
              <a:t>Клацніть піктограму, щоб додати зображення</a:t>
            </a:r>
            <a:endParaRPr lang="uk-UA" noProof="0" dirty="0"/>
          </a:p>
        </p:txBody>
      </p:sp>
      <p:sp>
        <p:nvSpPr>
          <p:cNvPr id="4" name="Місце для тексту 3"/>
          <p:cNvSpPr>
            <a:spLocks noGrp="1"/>
          </p:cNvSpPr>
          <p:nvPr>
            <p:ph type="body" sz="half" idx="2"/>
          </p:nvPr>
        </p:nvSpPr>
        <p:spPr>
          <a:xfrm>
            <a:off x="7635240" y="5029200"/>
            <a:ext cx="3932237" cy="1374648"/>
          </a:xfrm>
        </p:spPr>
        <p:txBody>
          <a:bodyPr rtlCol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uk-UA" noProof="0"/>
              <a:t>Клацніть, щоб відредагувати стилі зразків тексту</a:t>
            </a:r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9D9D9"/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червона смуга" descr="Червона смуга"/>
          <p:cNvSpPr/>
          <p:nvPr/>
        </p:nvSpPr>
        <p:spPr>
          <a:xfrm>
            <a:off x="1" y="1"/>
            <a:ext cx="12188824" cy="1524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sp>
        <p:nvSpPr>
          <p:cNvPr id="2" name="Місце для заголовка 1"/>
          <p:cNvSpPr>
            <a:spLocks noGrp="1"/>
          </p:cNvSpPr>
          <p:nvPr>
            <p:ph type="title"/>
          </p:nvPr>
        </p:nvSpPr>
        <p:spPr>
          <a:xfrm>
            <a:off x="1066800" y="99220"/>
            <a:ext cx="10058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uk-UA" noProof="0" dirty="0"/>
              <a:t>Зразок заголовка</a:t>
            </a:r>
          </a:p>
        </p:txBody>
      </p:sp>
      <p:sp>
        <p:nvSpPr>
          <p:cNvPr id="3" name="Місце для тексту 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9144000" cy="4572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uk-UA" noProof="0" dirty="0"/>
              <a:t>Зразки заголовків</a:t>
            </a:r>
          </a:p>
          <a:p>
            <a:pPr lvl="1" rtl="0"/>
            <a:r>
              <a:rPr lang="uk-UA" noProof="0" dirty="0"/>
              <a:t>Другий рівень</a:t>
            </a:r>
          </a:p>
          <a:p>
            <a:pPr lvl="2" rtl="0"/>
            <a:r>
              <a:rPr lang="uk-UA" noProof="0" dirty="0"/>
              <a:t>Третій рівень</a:t>
            </a:r>
          </a:p>
          <a:p>
            <a:pPr lvl="3" rtl="0"/>
            <a:r>
              <a:rPr lang="uk-UA" noProof="0" dirty="0"/>
              <a:t>Четвертий рівень</a:t>
            </a:r>
          </a:p>
          <a:p>
            <a:pPr lvl="4" rtl="0"/>
            <a:r>
              <a:rPr lang="uk-UA" noProof="0" dirty="0"/>
              <a:t>П’ятий рівень</a:t>
            </a:r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3"/>
          </p:nvPr>
        </p:nvSpPr>
        <p:spPr>
          <a:xfrm>
            <a:off x="1066800" y="6481760"/>
            <a:ext cx="78486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uk-UA" noProof="0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2"/>
          </p:nvPr>
        </p:nvSpPr>
        <p:spPr>
          <a:xfrm>
            <a:off x="9067800" y="6465885"/>
            <a:ext cx="10668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E1986AB9-C642-4814-A423-BADE5490F93C}" type="datetime1">
              <a:rPr lang="uk-UA" noProof="0" smtClean="0"/>
              <a:t>16.09.2022</a:t>
            </a:fld>
            <a:endParaRPr lang="uk-UA" noProof="0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4"/>
          </p:nvPr>
        </p:nvSpPr>
        <p:spPr>
          <a:xfrm>
            <a:off x="10287000" y="6481760"/>
            <a:ext cx="8382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E31375A4-56A4-47D6-9801-1991572033F7}" type="slidenum">
              <a:rPr lang="uk-UA" noProof="0" smtClean="0"/>
              <a:pPr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868680" indent="-182563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05156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23444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1732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0020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8308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7635240" y="1196752"/>
            <a:ext cx="3932237" cy="3756248"/>
          </a:xfrm>
        </p:spPr>
        <p:txBody>
          <a:bodyPr rtlCol="0" anchor="b"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Підсумки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роботи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КНП «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Хмельницька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обласна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лікарня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b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Хмельницької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обласної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ради</a:t>
            </a:r>
            <a:b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 2020 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рік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F6D9753-A947-4066-94DE-CCCD8C197E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91" y="0"/>
            <a:ext cx="5726429" cy="68579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35141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532A9D-85AB-4FDF-9783-749BE41F2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9220"/>
            <a:ext cx="10058400" cy="1325563"/>
          </a:xfrm>
        </p:spPr>
        <p:txBody>
          <a:bodyPr anchor="ctr">
            <a:normAutofit/>
          </a:bodyPr>
          <a:lstStyle/>
          <a:p>
            <a:pPr algn="ctr"/>
            <a:r>
              <a:rPr lang="uk-UA" dirty="0"/>
              <a:t>План розвитку</a:t>
            </a:r>
          </a:p>
        </p:txBody>
      </p:sp>
      <p:sp>
        <p:nvSpPr>
          <p:cNvPr id="71" name="Content Placeholder 3">
            <a:extLst>
              <a:ext uri="{FF2B5EF4-FFF2-40B4-BE49-F238E27FC236}">
                <a16:creationId xmlns:a16="http://schemas.microsoft.com/office/drawing/2014/main" id="{F8BC7C93-5040-49B8-A554-594D24A0FB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71864" y="1825624"/>
            <a:ext cx="7200800" cy="4843736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Відповідно до затвердженого </a:t>
            </a:r>
            <a:r>
              <a:rPr lang="uk-UA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перспективного плану розвитку лікарні та Плану розвитку Госпітального округу</a:t>
            </a:r>
            <a:r>
              <a:rPr lang="uk-UA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 2020 році проведена наступна робота:</a:t>
            </a: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uk-UA" sz="18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Створення відділення екстреної медичної допомоги, що буде відповідати сучасним вимогам та стандартам</a:t>
            </a:r>
            <a:r>
              <a:rPr lang="uk-UA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457200" algn="just">
              <a:lnSpc>
                <a:spcPct val="107000"/>
              </a:lnSpc>
            </a:pPr>
            <a:r>
              <a:rPr lang="uk-UA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 власні кошти проведено капітальний ремонт частини приймального відділення, на базі якого буде створено відділення екстреної медичної допомоги. Загальна вартість спрямованих коштів – 1,5 млн. грн. За рахунок субвенції державного бюджету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також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проводились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роботи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з капремонту</a:t>
            </a:r>
            <a:r>
              <a:rPr lang="uk-UA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Розроблено новий штатний розпис на 37,75 штатних посад.</a:t>
            </a:r>
          </a:p>
          <a:p>
            <a:endParaRPr lang="en-US" dirty="0"/>
          </a:p>
        </p:txBody>
      </p:sp>
      <p:pic>
        <p:nvPicPr>
          <p:cNvPr id="7" name="Місце для вмісту 6" descr="Зображення, що містить будівля, надворі, небо&#10;&#10;Автоматично згенерований опис">
            <a:extLst>
              <a:ext uri="{FF2B5EF4-FFF2-40B4-BE49-F238E27FC236}">
                <a16:creationId xmlns:a16="http://schemas.microsoft.com/office/drawing/2014/main" id="{AB19DD9C-1C9E-4323-A89F-5C2A87214B9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/>
          <a:stretch/>
        </p:blipFill>
        <p:spPr>
          <a:xfrm>
            <a:off x="320348" y="1772816"/>
            <a:ext cx="4575175" cy="4575175"/>
          </a:xfrm>
          <a:noFill/>
        </p:spPr>
      </p:pic>
    </p:spTree>
    <p:extLst>
      <p:ext uri="{BB962C8B-B14F-4D97-AF65-F5344CB8AC3E}">
        <p14:creationId xmlns:p14="http://schemas.microsoft.com/office/powerpoint/2010/main" val="1455004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842FE-86BD-45EB-9F56-5F4BCE42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9220"/>
            <a:ext cx="10058400" cy="1325563"/>
          </a:xfrm>
        </p:spPr>
        <p:txBody>
          <a:bodyPr anchor="ctr">
            <a:normAutofit/>
          </a:bodyPr>
          <a:lstStyle/>
          <a:p>
            <a:pPr algn="ctr"/>
            <a:r>
              <a:rPr lang="uk-UA" dirty="0"/>
              <a:t>План розвитку</a:t>
            </a:r>
          </a:p>
        </p:txBody>
      </p:sp>
      <p:pic>
        <p:nvPicPr>
          <p:cNvPr id="2050" name="Picture 2" descr="Картинки по запросу &quot;інсультний центр хмельницька обласна лікарня&quot;">
            <a:extLst>
              <a:ext uri="{FF2B5EF4-FFF2-40B4-BE49-F238E27FC236}">
                <a16:creationId xmlns:a16="http://schemas.microsoft.com/office/drawing/2014/main" id="{931DD69B-DEAF-46AE-B70C-F663DE343122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57262" y="1247287"/>
            <a:ext cx="4343908" cy="3528392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71" name="Content Placeholder 3">
            <a:extLst>
              <a:ext uri="{FF2B5EF4-FFF2-40B4-BE49-F238E27FC236}">
                <a16:creationId xmlns:a16="http://schemas.microsoft.com/office/drawing/2014/main" id="{CDA2B589-50F7-46C8-B1B1-D8056744A5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-26632" y="4777404"/>
            <a:ext cx="12072664" cy="1981376"/>
          </a:xfrm>
        </p:spPr>
        <p:txBody>
          <a:bodyPr>
            <a:normAutofit fontScale="92500" lnSpcReduction="10000"/>
          </a:bodyPr>
          <a:lstStyle/>
          <a:p>
            <a:pPr marL="0" lv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uk-UA" sz="1800" b="1" i="1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Створення </a:t>
            </a:r>
            <a:r>
              <a:rPr lang="uk-UA" sz="1800" b="1" i="1" dirty="0" err="1">
                <a:solidFill>
                  <a:schemeClr val="accent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інсультного</a:t>
            </a:r>
            <a:r>
              <a:rPr lang="uk-UA" sz="1800" b="1" i="1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центру.</a:t>
            </a:r>
          </a:p>
          <a:p>
            <a:pPr marL="0" lv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uk-UA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 16.12.2020 року відкрито </a:t>
            </a:r>
            <a:r>
              <a:rPr lang="uk-UA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інсультний</a:t>
            </a:r>
            <a:r>
              <a:rPr lang="uk-UA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центр на 30 ліжок, в </a:t>
            </a:r>
            <a:r>
              <a:rPr lang="uk-UA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т.ч</a:t>
            </a:r>
            <a:r>
              <a:rPr lang="uk-UA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реабілітаційні ліжка. Територіально відділення знаходиться в одному корпусі з нейрохірургією, що дасть можливість впроваджувати нові технології лікування інсультів, в тому числі і хірургічні. Наявна оснащена реабілітаційна зала. Вартість робіт по капітальному ремонту приміщень складає 3769 тис. грн, в тому числі з обласного бюджету виділено 3441 тис. грн. На оснащення відділення спрямовано 1242,0 тис. грн. в </a:t>
            </a:r>
            <a:r>
              <a:rPr lang="uk-UA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т.ч</a:t>
            </a:r>
            <a:r>
              <a:rPr lang="uk-UA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спонсорських 700,0 тис. грн. Загальні витрати на створення відділення складають більше 5 млн. грн.  </a:t>
            </a:r>
          </a:p>
          <a:p>
            <a:endParaRPr lang="en-US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0188137-BA32-4F1F-8685-EFE0FCFB95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9700" y="1799983"/>
            <a:ext cx="4051191" cy="325803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AF7CB76-3B05-46C8-91E7-3EAE7A7DF5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5863" y="99220"/>
            <a:ext cx="3731907" cy="279893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D1A0E5C-D73D-4B79-ACE7-5647D0AF2E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24" y="476672"/>
            <a:ext cx="2808312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613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066800" y="99220"/>
            <a:ext cx="10058400" cy="1325563"/>
          </a:xfrm>
        </p:spPr>
        <p:txBody>
          <a:bodyPr rtlCol="0" anchor="ctr">
            <a:normAutofit/>
          </a:bodyPr>
          <a:lstStyle/>
          <a:p>
            <a:pPr rtl="0"/>
            <a:r>
              <a:rPr lang="uk-UA" dirty="0"/>
              <a:t>План розвитку</a:t>
            </a:r>
          </a:p>
        </p:txBody>
      </p:sp>
      <p:pic>
        <p:nvPicPr>
          <p:cNvPr id="9" name="Місце для вмісту 8" descr="Зображення, що містить у приміщенні, підлога, стіна, будівля&#10;&#10;Автоматично згенерований опис">
            <a:extLst>
              <a:ext uri="{FF2B5EF4-FFF2-40B4-BE49-F238E27FC236}">
                <a16:creationId xmlns:a16="http://schemas.microsoft.com/office/drawing/2014/main" id="{B78BADDF-955B-45D6-AE03-3B063D0D272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7" r="23317"/>
          <a:stretch/>
        </p:blipFill>
        <p:spPr>
          <a:xfrm>
            <a:off x="263352" y="1556792"/>
            <a:ext cx="4525144" cy="4575175"/>
          </a:xfrm>
          <a:noFill/>
        </p:spPr>
      </p:pic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B9E7E3C2-12CB-49CC-9B56-12504856E4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43872" y="1700808"/>
            <a:ext cx="6541368" cy="4699720"/>
          </a:xfrm>
        </p:spPr>
        <p:txBody>
          <a:bodyPr>
            <a:normAutofit fontScale="92500" lnSpcReduction="20000"/>
          </a:bodyPr>
          <a:lstStyle/>
          <a:p>
            <a:pPr marL="0" lvl="0" indent="0" algn="ctr">
              <a:spcAft>
                <a:spcPts val="800"/>
              </a:spcAft>
              <a:buNone/>
            </a:pPr>
            <a:r>
              <a:rPr lang="uk-UA" sz="1800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Удосконалення амбулаторно-поліклінічної допомоги</a:t>
            </a:r>
            <a:endParaRPr lang="uk-UA" sz="18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800"/>
              </a:spcAft>
            </a:pPr>
            <a:r>
              <a:rPr lang="uk-UA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Організація амбулаторної допомоги потребує впровадження нових методів, зокрема з використанням ІТ- технологій, інформаційних систем. </a:t>
            </a:r>
            <a:endParaRPr lang="uk-UA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800"/>
              </a:spcAft>
            </a:pPr>
            <a:r>
              <a:rPr lang="uk-UA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Закуплено 30 ноутбуків для лікарів амбулаторного прийому на суму</a:t>
            </a:r>
            <a:r>
              <a:rPr lang="ru-RU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448,05 тис. грн. </a:t>
            </a:r>
          </a:p>
          <a:p>
            <a:pPr algn="just">
              <a:spcAft>
                <a:spcPts val="800"/>
              </a:spcAft>
            </a:pPr>
            <a:r>
              <a:rPr lang="uk-UA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Завдяки спонсорській та волонтерській допомозі, а також власними силами працівників поліклініки проведено поточні ремонти в кабінетах, туалетних кімнатах. Проведено поточний ремонт даху вартістю 190 тис. грн. </a:t>
            </a:r>
          </a:p>
          <a:p>
            <a:pPr algn="just">
              <a:spcAft>
                <a:spcPts val="800"/>
              </a:spcAft>
            </a:pPr>
            <a:r>
              <a:rPr lang="uk-UA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ідкрито</a:t>
            </a:r>
            <a:r>
              <a:rPr lang="ru-RU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денний</a:t>
            </a:r>
            <a:r>
              <a:rPr lang="ru-RU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стаціонар</a:t>
            </a:r>
            <a:r>
              <a:rPr lang="ru-RU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на 10 </a:t>
            </a:r>
            <a:r>
              <a:rPr lang="ru-RU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ліжок</a:t>
            </a:r>
            <a:r>
              <a:rPr lang="ru-RU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для </a:t>
            </a:r>
            <a:r>
              <a:rPr lang="ru-RU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цього</a:t>
            </a:r>
            <a:r>
              <a:rPr lang="ru-RU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проведено поточний ремонт приміщення вартістю 646,2 тис. грн. </a:t>
            </a:r>
          </a:p>
          <a:p>
            <a:pPr algn="just">
              <a:spcAft>
                <a:spcPts val="800"/>
              </a:spcAft>
            </a:pPr>
            <a:r>
              <a:rPr lang="uk-UA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Наразі виготовлено ПКД на утеплення фасаду корпусу поліклініки</a:t>
            </a:r>
            <a:r>
              <a:rPr lang="uk-UA" sz="1800" dirty="0">
                <a:latin typeface="Arial" panose="020B0604020202020204" pitchFamily="34" charset="0"/>
                <a:cs typeface="Arial" panose="020B0604020202020204" pitchFamily="34" charset="0"/>
              </a:rPr>
              <a:t> та заміну вікон.</a:t>
            </a:r>
            <a:endParaRPr lang="uk-UA" sz="16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2914748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itle 1">
            <a:extLst>
              <a:ext uri="{FF2B5EF4-FFF2-40B4-BE49-F238E27FC236}">
                <a16:creationId xmlns:a16="http://schemas.microsoft.com/office/drawing/2014/main" id="{D3660380-0534-4CB3-8D57-D1687A6F5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9220"/>
            <a:ext cx="10058400" cy="1325563"/>
          </a:xfrm>
        </p:spPr>
        <p:txBody>
          <a:bodyPr anchor="ctr">
            <a:normAutofit/>
          </a:bodyPr>
          <a:lstStyle/>
          <a:p>
            <a:r>
              <a:rPr lang="uk-UA" dirty="0"/>
              <a:t>План розвитку</a:t>
            </a:r>
            <a:endParaRPr lang="en-US"/>
          </a:p>
        </p:txBody>
      </p:sp>
      <p:pic>
        <p:nvPicPr>
          <p:cNvPr id="3" name="Рисунок 2" descr="Зображення, що містить стіна, у приміщенні, ліжко, спальня&#10;&#10;Автоматично згенерований опис">
            <a:extLst>
              <a:ext uri="{FF2B5EF4-FFF2-40B4-BE49-F238E27FC236}">
                <a16:creationId xmlns:a16="http://schemas.microsoft.com/office/drawing/2014/main" id="{6018DCFE-22FB-410D-A23C-6908683E44F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11" b="3512"/>
          <a:stretch/>
        </p:blipFill>
        <p:spPr>
          <a:xfrm>
            <a:off x="1066800" y="1825624"/>
            <a:ext cx="4800600" cy="4575175"/>
          </a:xfrm>
          <a:prstGeom prst="rect">
            <a:avLst/>
          </a:prstGeom>
          <a:noFill/>
        </p:spPr>
      </p:pic>
      <p:sp>
        <p:nvSpPr>
          <p:cNvPr id="73" name="Content Placeholder 3">
            <a:extLst>
              <a:ext uri="{FF2B5EF4-FFF2-40B4-BE49-F238E27FC236}">
                <a16:creationId xmlns:a16="http://schemas.microsoft.com/office/drawing/2014/main" id="{D8CAE69E-9050-42AA-9AEE-92D3446968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23992" y="1825624"/>
            <a:ext cx="5832648" cy="4575175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ru-RU" sz="2000" b="1" i="1" dirty="0" err="1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Модернізація</a:t>
            </a:r>
            <a:r>
              <a:rPr lang="ru-RU" sz="2000" b="1" i="1" dirty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ендоскопічного</a:t>
            </a:r>
            <a:r>
              <a:rPr lang="ru-RU" sz="2000" b="1" i="1" dirty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відділення</a:t>
            </a:r>
            <a:r>
              <a:rPr lang="ru-RU" sz="2000" b="1" i="1" dirty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000" b="1" i="1" dirty="0" err="1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впровадження</a:t>
            </a:r>
            <a:r>
              <a:rPr lang="ru-RU" sz="2000" b="1" i="1" dirty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нових</a:t>
            </a:r>
            <a:r>
              <a:rPr lang="ru-RU" sz="2000" b="1" i="1" dirty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методів</a:t>
            </a:r>
            <a:r>
              <a:rPr lang="ru-RU" sz="2000" b="1" i="1" dirty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діагностики</a:t>
            </a:r>
            <a:r>
              <a:rPr lang="ru-RU" sz="2000" b="1" i="1" dirty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000" b="1" i="1" dirty="0" err="1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лікування</a:t>
            </a:r>
            <a:r>
              <a:rPr lang="ru-RU" sz="2000" b="1" i="1" dirty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 </a:t>
            </a:r>
            <a:endParaRPr lang="uk-UA" sz="2000" dirty="0">
              <a:effectLst/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ru-RU" sz="2000" dirty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Для </a:t>
            </a:r>
            <a:r>
              <a:rPr lang="ru-RU" sz="2000" dirty="0" err="1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реалізації</a:t>
            </a:r>
            <a:r>
              <a:rPr lang="ru-RU" sz="2000" dirty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цього</a:t>
            </a:r>
            <a:r>
              <a:rPr lang="ru-RU" sz="2000" dirty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напрямку</a:t>
            </a:r>
            <a:r>
              <a:rPr lang="ru-RU" sz="2000" dirty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використано</a:t>
            </a:r>
            <a:r>
              <a:rPr lang="ru-RU" sz="2000" dirty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 3433,1 тис. грн.:</a:t>
            </a:r>
            <a:endParaRPr lang="uk-UA" sz="2000" dirty="0">
              <a:effectLst/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indent="228600">
              <a:spcAft>
                <a:spcPts val="800"/>
              </a:spcAft>
            </a:pPr>
            <a:r>
              <a:rPr lang="ru-RU" sz="2000" dirty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- проведено за </a:t>
            </a:r>
            <a:r>
              <a:rPr lang="ru-RU" sz="2000" dirty="0" err="1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власні</a:t>
            </a:r>
            <a:r>
              <a:rPr lang="ru-RU" sz="2000" dirty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кошти</a:t>
            </a:r>
            <a:r>
              <a:rPr lang="ru-RU" sz="2000" dirty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поточний</a:t>
            </a:r>
            <a:r>
              <a:rPr lang="ru-RU" sz="2000" dirty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 ремонт </a:t>
            </a:r>
            <a:r>
              <a:rPr lang="ru-RU" sz="2000" dirty="0" err="1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ендоскопічного</a:t>
            </a:r>
            <a:r>
              <a:rPr lang="ru-RU" sz="2000" dirty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відділення</a:t>
            </a:r>
            <a:r>
              <a:rPr lang="ru-RU" sz="2000" dirty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 на суму 1466,7 тис. грн. </a:t>
            </a:r>
            <a:endParaRPr lang="uk-UA" sz="2000" dirty="0">
              <a:effectLst/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indent="228600">
              <a:spcAft>
                <a:spcPts val="800"/>
              </a:spcAft>
            </a:pPr>
            <a:r>
              <a:rPr lang="ru-RU" sz="2000" dirty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- закуплено </a:t>
            </a:r>
            <a:r>
              <a:rPr lang="ru-RU" sz="2000" dirty="0" err="1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гнучкий</a:t>
            </a:r>
            <a:r>
              <a:rPr lang="ru-RU" sz="2000" dirty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відеогастроскоп</a:t>
            </a:r>
            <a:r>
              <a:rPr lang="ru-RU" sz="2000" dirty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вартістю</a:t>
            </a:r>
            <a:r>
              <a:rPr lang="ru-RU" sz="2000" dirty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 1966,4 тис. грн.</a:t>
            </a:r>
            <a:endParaRPr lang="uk-UA" sz="2000" dirty="0">
              <a:effectLst/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indent="228600">
              <a:spcAft>
                <a:spcPts val="800"/>
              </a:spcAft>
            </a:pPr>
            <a:r>
              <a:rPr lang="ru-RU" sz="2000" dirty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відкрито</a:t>
            </a:r>
            <a:r>
              <a:rPr lang="ru-RU" sz="2000" dirty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кабінет</a:t>
            </a:r>
            <a:r>
              <a:rPr lang="ru-RU" sz="2000" dirty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ендоскопічних</a:t>
            </a:r>
            <a:r>
              <a:rPr lang="ru-RU" sz="2000" dirty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обстежень</a:t>
            </a:r>
            <a:r>
              <a:rPr lang="ru-RU" sz="2000" dirty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обласній</a:t>
            </a:r>
            <a:r>
              <a:rPr lang="ru-RU" sz="2000" dirty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поліклініці</a:t>
            </a:r>
            <a:r>
              <a:rPr lang="ru-RU" sz="2000" dirty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.</a:t>
            </a:r>
            <a:endParaRPr lang="uk-UA" sz="2000" dirty="0">
              <a:effectLst/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2336796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8D12CC-D2B5-46FF-B0F7-7ACDADCB7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9220"/>
            <a:ext cx="10058400" cy="1325563"/>
          </a:xfrm>
        </p:spPr>
        <p:txBody>
          <a:bodyPr anchor="ctr">
            <a:normAutofit/>
          </a:bodyPr>
          <a:lstStyle/>
          <a:p>
            <a:r>
              <a:rPr lang="uk-UA" dirty="0"/>
              <a:t>План розвитку</a:t>
            </a:r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3D593F5-8F5E-45F3-838C-C93159EA80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182580" y="1607592"/>
            <a:ext cx="4505708" cy="5151188"/>
          </a:xfrm>
        </p:spPr>
        <p:txBody>
          <a:bodyPr>
            <a:normAutofit lnSpcReduction="10000"/>
          </a:bodyPr>
          <a:lstStyle/>
          <a:p>
            <a:pPr marL="0" lvl="0" indent="0" algn="just">
              <a:spcAft>
                <a:spcPts val="800"/>
              </a:spcAft>
              <a:buNone/>
            </a:pPr>
            <a:r>
              <a:rPr lang="uk-UA" sz="1600" b="1" i="1" dirty="0">
                <a:effectLst/>
              </a:rPr>
              <a:t>Проводилось поліпшення матеріально-технічної бази, оновлення медичного обладнання, що в свою чергу дасть можливість покращити якість лікувально-діагностичного процесу, впроваджувати нові передові медичні технології.</a:t>
            </a:r>
            <a:r>
              <a:rPr lang="en-US" sz="1600" b="1" i="1" dirty="0">
                <a:effectLst/>
              </a:rPr>
              <a:t>  </a:t>
            </a:r>
            <a:r>
              <a:rPr lang="uk-UA" sz="1600" dirty="0">
                <a:effectLst/>
              </a:rPr>
              <a:t>Зокрема, закуплено:</a:t>
            </a:r>
          </a:p>
          <a:p>
            <a:pPr marL="0" lvl="0" indent="0" algn="just">
              <a:buNone/>
            </a:pPr>
            <a:r>
              <a:rPr lang="uk-UA" sz="1600" dirty="0">
                <a:solidFill>
                  <a:srgbClr val="002060"/>
                </a:solidFill>
                <a:effectLst/>
              </a:rPr>
              <a:t>За кошти субвенції з державного бюджету місцевим бюджетам на соціально-економічний розвиток:</a:t>
            </a:r>
          </a:p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uk-UA" sz="1600" dirty="0">
                <a:effectLst/>
              </a:rPr>
              <a:t>УЗД апарат для обласної консультативної поліклініки вартістю 1303,6 тис. грн.</a:t>
            </a:r>
          </a:p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uk-UA" sz="1600" dirty="0">
                <a:effectLst/>
              </a:rPr>
              <a:t>Аналізатор біохімічний вартістю 1391,7 тис. грн.</a:t>
            </a:r>
          </a:p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uk-UA" sz="1600" dirty="0">
                <a:effectLst/>
              </a:rPr>
              <a:t>Система рентгенівська С дуга для операційної нейрохірургічного відділення – 3587,1 тис. грн</a:t>
            </a:r>
          </a:p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uk-UA" sz="1600" dirty="0">
                <a:effectLst/>
              </a:rPr>
              <a:t>Система рентгенівська пересувна для 7 корпусу вартістю 1990,0 тис. грн.</a:t>
            </a:r>
          </a:p>
          <a:p>
            <a:endParaRPr lang="uk-UA" sz="11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E47B657-2C8A-40D5-9E2E-764A19BE0B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581211"/>
            <a:ext cx="4063244" cy="455771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6885F88-D3E4-49C9-B51C-E8B81147C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8162" y="1761653"/>
            <a:ext cx="3244502" cy="4485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971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1C363A-F336-4B44-B616-75FE9A4C5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9220"/>
            <a:ext cx="10058400" cy="1325563"/>
          </a:xfrm>
        </p:spPr>
        <p:txBody>
          <a:bodyPr anchor="ctr">
            <a:normAutofit/>
          </a:bodyPr>
          <a:lstStyle/>
          <a:p>
            <a:r>
              <a:rPr lang="uk-UA" dirty="0"/>
              <a:t>План розвитку</a:t>
            </a:r>
            <a:endParaRPr lang="uk-UA"/>
          </a:p>
        </p:txBody>
      </p:sp>
      <p:pic>
        <p:nvPicPr>
          <p:cNvPr id="5" name="Рисунок 4" descr="Зображення, що містить текст, підлога, у приміщенні&#10;&#10;Автоматично згенерований опис">
            <a:extLst>
              <a:ext uri="{FF2B5EF4-FFF2-40B4-BE49-F238E27FC236}">
                <a16:creationId xmlns:a16="http://schemas.microsoft.com/office/drawing/2014/main" id="{C2DE5587-B1AA-44FB-8157-7B5ED52D5C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1" b="26995"/>
          <a:stretch/>
        </p:blipFill>
        <p:spPr>
          <a:xfrm>
            <a:off x="47328" y="1628800"/>
            <a:ext cx="4743672" cy="4104456"/>
          </a:xfrm>
          <a:prstGeom prst="rect">
            <a:avLst/>
          </a:prstGeom>
          <a:noFill/>
        </p:spPr>
      </p:pic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07C9AC7E-7F6F-4EDA-97E5-9E919ABC7F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799856" y="1772816"/>
            <a:ext cx="6624736" cy="4628017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uk-UA" sz="1800" dirty="0">
                <a:solidFill>
                  <a:srgbClr val="002060"/>
                </a:solidFill>
                <a:effectLst/>
              </a:rPr>
              <a:t>За кошти обласного бюджету:</a:t>
            </a:r>
          </a:p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uk-UA" sz="1800" dirty="0">
                <a:effectLst/>
              </a:rPr>
              <a:t>Дефібрилятор – 194,3 тис. грн</a:t>
            </a:r>
          </a:p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uk-UA" sz="1800" dirty="0">
                <a:effectLst/>
              </a:rPr>
              <a:t>ЕКГ 2 шт. – 38,2 тис. грн</a:t>
            </a:r>
          </a:p>
          <a:p>
            <a:pPr marL="0" lvl="0" indent="0">
              <a:buNone/>
            </a:pPr>
            <a:r>
              <a:rPr lang="uk-UA" sz="1800" dirty="0">
                <a:solidFill>
                  <a:srgbClr val="002060"/>
                </a:solidFill>
                <a:effectLst/>
              </a:rPr>
              <a:t>За кошти лікарні:</a:t>
            </a:r>
          </a:p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uk-UA" sz="1800" dirty="0">
                <a:effectLst/>
              </a:rPr>
              <a:t>Автоматичний </a:t>
            </a:r>
            <a:r>
              <a:rPr lang="uk-UA" sz="1800" dirty="0" err="1">
                <a:effectLst/>
              </a:rPr>
              <a:t>імунохімілюмінісцентний</a:t>
            </a:r>
            <a:r>
              <a:rPr lang="uk-UA" sz="1800" dirty="0">
                <a:effectLst/>
              </a:rPr>
              <a:t> аналізатор – 2390,0 тис. грн</a:t>
            </a:r>
          </a:p>
          <a:p>
            <a:pPr marL="342900" lvl="0" indent="-342900">
              <a:spcAft>
                <a:spcPts val="800"/>
              </a:spcAft>
              <a:buFont typeface="Times New Roman" panose="02020603050405020304" pitchFamily="18" charset="0"/>
              <a:buChar char="-"/>
            </a:pPr>
            <a:r>
              <a:rPr lang="uk-UA" sz="1800" dirty="0">
                <a:effectLst/>
              </a:rPr>
              <a:t>Гнучкий </a:t>
            </a:r>
            <a:r>
              <a:rPr lang="uk-UA" sz="1800" dirty="0" err="1">
                <a:effectLst/>
              </a:rPr>
              <a:t>відеогастроскоп</a:t>
            </a:r>
            <a:r>
              <a:rPr lang="uk-UA" sz="1800" dirty="0">
                <a:effectLst/>
              </a:rPr>
              <a:t> – 1966,4 тис. грн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uk-UA" sz="1800" b="1" dirty="0">
                <a:effectLst/>
              </a:rPr>
              <a:t>Всього закуплено медичного обладнання на суму 12861,2 тис. грн, з них за власні кошти – 4356,4 тис. грн. </a:t>
            </a:r>
            <a:endParaRPr lang="uk-UA" sz="1800" dirty="0">
              <a:effectLst/>
            </a:endParaRPr>
          </a:p>
          <a:p>
            <a:endParaRPr lang="uk-UA" sz="1500" dirty="0"/>
          </a:p>
        </p:txBody>
      </p:sp>
    </p:spTree>
    <p:extLst>
      <p:ext uri="{BB962C8B-B14F-4D97-AF65-F5344CB8AC3E}">
        <p14:creationId xmlns:p14="http://schemas.microsoft.com/office/powerpoint/2010/main" val="1298167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EB21B0-2937-4E96-943F-8C241B9DC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9220"/>
            <a:ext cx="10058400" cy="1325563"/>
          </a:xfrm>
        </p:spPr>
        <p:txBody>
          <a:bodyPr anchor="ctr">
            <a:normAutofit/>
          </a:bodyPr>
          <a:lstStyle/>
          <a:p>
            <a:pPr algn="ctr"/>
            <a:r>
              <a:rPr lang="uk-UA" dirty="0"/>
              <a:t>Проведення капітального ремонту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987B5F44-956B-4E0E-AF54-D6959D0F60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4600" y="1825624"/>
            <a:ext cx="5676056" cy="4575175"/>
          </a:xfrm>
        </p:spPr>
        <p:txBody>
          <a:bodyPr/>
          <a:lstStyle/>
          <a:p>
            <a:pPr lvl="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uk-UA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Зокрема, жахливий аварійний стан систем водопостачання та водовідведення, а також системи теплопостачання. Проведено капітальний ремонт цих систем в 7 та 2 лікувальних корпусах загальною вартістю 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3910,</a:t>
            </a:r>
            <a:r>
              <a:rPr lang="uk-UA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0 тис. грн.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за </a:t>
            </a:r>
            <a:r>
              <a:rPr lang="uk-UA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кошти обласного бюджету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uk-UA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Закінчено капітальний ремонт нейрохірургічного відділення, на що використано 711,0 тис. грн коштів обласного бюджету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55B8457A-829A-4D5E-8CD3-F498D54CF69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7064" y="1825624"/>
            <a:ext cx="5790336" cy="408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955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94B328-9D02-4D78-8748-A87AD093D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9220"/>
            <a:ext cx="10058400" cy="1325563"/>
          </a:xfrm>
        </p:spPr>
        <p:txBody>
          <a:bodyPr anchor="ctr">
            <a:normAutofit/>
          </a:bodyPr>
          <a:lstStyle/>
          <a:p>
            <a:r>
              <a:rPr lang="uk-UA" dirty="0"/>
              <a:t>Проведення капітального ремонту</a:t>
            </a:r>
          </a:p>
        </p:txBody>
      </p:sp>
      <p:pic>
        <p:nvPicPr>
          <p:cNvPr id="5" name="Рисунок 4" descr="Зображення, що містить у приміщенні, підлога, вікно, стіна&#10;&#10;Автоматично згенерований опис">
            <a:extLst>
              <a:ext uri="{FF2B5EF4-FFF2-40B4-BE49-F238E27FC236}">
                <a16:creationId xmlns:a16="http://schemas.microsoft.com/office/drawing/2014/main" id="{9CFB7663-918B-4F8D-BE66-CF75B42AA8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16" r="18963" b="-3"/>
          <a:stretch/>
        </p:blipFill>
        <p:spPr>
          <a:xfrm>
            <a:off x="461637" y="4338852"/>
            <a:ext cx="3052124" cy="2483331"/>
          </a:xfrm>
          <a:prstGeom prst="rect">
            <a:avLst/>
          </a:prstGeom>
          <a:noFill/>
        </p:spPr>
      </p:pic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73C87CC-E21F-417C-B1AE-E6A83A9A62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503712" y="1836969"/>
            <a:ext cx="5184576" cy="4760383"/>
          </a:xfrm>
        </p:spPr>
        <p:txBody>
          <a:bodyPr>
            <a:normAutofit fontScale="92500" lnSpcReduction="20000"/>
          </a:bodyPr>
          <a:lstStyle/>
          <a:p>
            <a:pPr marL="0" lvl="0" indent="0" algn="just">
              <a:buNone/>
            </a:pPr>
            <a:r>
              <a:rPr lang="uk-UA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Центр </a:t>
            </a:r>
            <a:r>
              <a:rPr lang="uk-UA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екстракорпоральної</a:t>
            </a:r>
            <a:r>
              <a:rPr lang="uk-UA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детоксикації потребував серйозних рішень в організації роботи </a:t>
            </a:r>
            <a:r>
              <a:rPr lang="uk-UA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діалізного</a:t>
            </a:r>
            <a:r>
              <a:rPr lang="uk-UA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залу, саме приміщення потребувало капітального ремонту, створення належних умов як для пацієнта, так і для медичного персоналу. За власні кошти було розроблено відповідний проект та проведено капітальний ремонт вартістю 869,2 тис. грн. </a:t>
            </a:r>
          </a:p>
          <a:p>
            <a:pPr marL="0" lvl="0" indent="0" algn="just">
              <a:spcAft>
                <a:spcPts val="800"/>
              </a:spcAft>
              <a:buNone/>
            </a:pPr>
            <a:r>
              <a:rPr lang="uk-UA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 метою ефективного використання </a:t>
            </a:r>
            <a:r>
              <a:rPr lang="uk-UA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дороговартісного</a:t>
            </a:r>
            <a:r>
              <a:rPr lang="uk-UA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обладнання та оптимізації діагностичного процесу, було прийнято рішення об’єднати два </a:t>
            </a:r>
            <a:r>
              <a:rPr lang="uk-UA" sz="1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рентгенкабінети</a:t>
            </a:r>
            <a:r>
              <a:rPr lang="uk-UA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що розташовувались в поліклініці та корпусі №6 (окреме приміщення). Проведено ремонт приміщення кабінету в поліклініці, в якому змонтовано рентген-апарат «Опера» 2018 року закупівлі, який раніше розміщувався в окремому корпусі. Розмежовано потоки амбулаторних та стаціонарних пацієнтів. Загальні витрати на ремонт приміщення, демонтаж та монтаж апарату 592,7 тис. грн.</a:t>
            </a:r>
          </a:p>
          <a:p>
            <a:endParaRPr lang="uk-UA" sz="1300" dirty="0"/>
          </a:p>
        </p:txBody>
      </p:sp>
      <p:pic>
        <p:nvPicPr>
          <p:cNvPr id="6" name="Рисунок 5" descr="Зображення, що містить у приміщенні, стіна&#10;&#10;Автоматично згенерований опис">
            <a:extLst>
              <a:ext uri="{FF2B5EF4-FFF2-40B4-BE49-F238E27FC236}">
                <a16:creationId xmlns:a16="http://schemas.microsoft.com/office/drawing/2014/main" id="{85DC8356-46AF-4738-9143-4CFDB74AD8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81" b="18595"/>
          <a:stretch/>
        </p:blipFill>
        <p:spPr>
          <a:xfrm>
            <a:off x="8779051" y="2420888"/>
            <a:ext cx="3312368" cy="3835928"/>
          </a:xfrm>
          <a:prstGeom prst="rect">
            <a:avLst/>
          </a:prstGeom>
          <a:noFill/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5844BA1-5193-4B05-AD88-C2389CB222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345" y="1268760"/>
            <a:ext cx="2736304" cy="340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499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15FF95-E178-4BB0-9037-8FF4B668C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Проведення капітального ремонту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39B5D315-50FB-43C2-A16C-141EC7EDEE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1384" y="2060848"/>
            <a:ext cx="11089232" cy="3240360"/>
          </a:xfrm>
        </p:spPr>
        <p:txBody>
          <a:bodyPr>
            <a:normAutofit/>
          </a:bodyPr>
          <a:lstStyle/>
          <a:p>
            <a:pPr marL="0" lvl="0" indent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uk-UA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Найстаріший корпус лікарні – це корпус №2. Для створення належних умов перебування пацієнтів, дотримання санітарно-гігієнічних вимог проведено ремонти фойє 1,2 та 3 поверхів та сходових маршів. Загальна вартість склала 695,7 тис. грн.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uk-UA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Всього на капітальні ремонти витрачено </a:t>
            </a:r>
            <a:r>
              <a:rPr lang="ru-RU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10509,8</a:t>
            </a:r>
            <a:r>
              <a:rPr lang="uk-UA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тис. грн, з них 8062,0 тис. грн – кошти обласного бюджету. На поточні ремонти приміщень витрачено </a:t>
            </a:r>
            <a:r>
              <a:rPr lang="ru-RU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3591,3 тис. грн.</a:t>
            </a:r>
            <a:endParaRPr lang="uk-UA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Для відповідності будівельним нормам доступності до закладів охорони здоров’я маломобільних груп населення приведені у відповідність вхідні групи в корпуси лікарні: встановлено 3 підйомники та 2 нових пандуса. 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353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2CDDFAC1-72FF-4FE1-8033-73589BCF9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Проведення капітального ремонту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6D01AE6-F896-4B11-92D4-98DEF0C807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92" y="1628800"/>
            <a:ext cx="3987130" cy="470042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C9DB469-A93A-4EE5-BE79-199138F483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152" y="1689764"/>
            <a:ext cx="3478049" cy="46394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1366A42-C6DF-414F-B2D5-BB79C99A91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0576" y="1711712"/>
            <a:ext cx="3478049" cy="4639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022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Нет описания фото.">
            <a:extLst>
              <a:ext uri="{FF2B5EF4-FFF2-40B4-BE49-F238E27FC236}">
                <a16:creationId xmlns:a16="http://schemas.microsoft.com/office/drawing/2014/main" id="{6FCC2E45-6C4E-4895-8B87-9BF0DA07A7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59" r="392"/>
          <a:stretch/>
        </p:blipFill>
        <p:spPr bwMode="auto">
          <a:xfrm>
            <a:off x="1" y="10"/>
            <a:ext cx="7008810" cy="6857989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7" name="Місце для тексту 6">
            <a:extLst>
              <a:ext uri="{FF2B5EF4-FFF2-40B4-BE49-F238E27FC236}">
                <a16:creationId xmlns:a16="http://schemas.microsoft.com/office/drawing/2014/main" id="{E488D41C-13E6-469C-961D-9A4EBB5222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64152" y="332656"/>
            <a:ext cx="4464496" cy="6336704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Протягом 2020 року адміністрацією лікарні проведено ряд управлінських заходів для ефективного менеджменту підприємства.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Відпрацьовано та затверджено перспективний план розвитку обласної лікарні на 2020 рік.</a:t>
            </a:r>
            <a:endParaRPr lang="uk-UA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14.07.2020 лікарня отримала сертифікат, що засвідчує, що система управління якістю КНП «Хмельницька обласна лікарня» ХОР стосовно надання послуг у сфері охорони здоров’я відповідає вимогам ДСТУ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ISO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9001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:2015.</a:t>
            </a:r>
            <a:endParaRPr lang="uk-UA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uk-UA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лютому 2021 лікарня акредитована на вищу категорію.</a:t>
            </a:r>
            <a:endParaRPr lang="en-US" sz="1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4.Прийнято нову редакцію Колективного договору.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uk-UA" sz="1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uk-UA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72969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 anchor="ctr">
            <a:normAutofit/>
          </a:bodyPr>
          <a:lstStyle/>
          <a:p>
            <a:pPr algn="ctr" rtl="0"/>
            <a:r>
              <a:rPr lang="uk-UA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Плани на 2021 рік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5C661C53-9DD4-4251-A362-FB1F340791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9376" y="1825624"/>
            <a:ext cx="5388024" cy="4575175"/>
          </a:xfrm>
          <a:solidFill>
            <a:schemeClr val="accent5">
              <a:lumMod val="20000"/>
              <a:lumOff val="80000"/>
            </a:schemeClr>
          </a:solidFill>
          <a:ln w="76200">
            <a:solidFill>
              <a:schemeClr val="accent1"/>
            </a:solidFill>
          </a:ln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uk-UA" sz="3400" dirty="0">
                <a:solidFill>
                  <a:schemeClr val="accent1"/>
                </a:solidFill>
              </a:rPr>
              <a:t>Покращення якості лікувально-діагностичного процесу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300" dirty="0"/>
              <a:t>Відкриття відділення екстреної (невідкладної) допомоги.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300" dirty="0"/>
              <a:t>Відкриття ЛОР – ліжок.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300" dirty="0"/>
              <a:t>Відкриття ПЛР – лабораторії.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300" dirty="0"/>
              <a:t>Розпочати трансплантацію нирок.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300" dirty="0" err="1"/>
              <a:t>Дооснащення</a:t>
            </a:r>
            <a:r>
              <a:rPr lang="uk-UA" sz="2300" dirty="0"/>
              <a:t> медичним обладнанням</a:t>
            </a:r>
            <a:endParaRPr lang="uk-UA" sz="20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E889C5F-F5C0-4F54-A017-898180DCA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4600" y="1825624"/>
            <a:ext cx="5460032" cy="4575175"/>
          </a:xfrm>
          <a:solidFill>
            <a:schemeClr val="tx2">
              <a:lumMod val="20000"/>
              <a:lumOff val="80000"/>
            </a:schemeClr>
          </a:solidFill>
          <a:ln w="76200">
            <a:solidFill>
              <a:schemeClr val="accent1"/>
            </a:solidFill>
          </a:ln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uk-UA" sz="3400" dirty="0">
                <a:solidFill>
                  <a:schemeClr val="accent1"/>
                </a:solidFill>
              </a:rPr>
              <a:t>Покращення матеріально-технічної бази лікарні</a:t>
            </a:r>
          </a:p>
          <a:p>
            <a:pPr lvl="0"/>
            <a:r>
              <a:rPr lang="uk-UA" dirty="0"/>
              <a:t>Благоустрій території</a:t>
            </a:r>
          </a:p>
          <a:p>
            <a:pPr lvl="0"/>
            <a:r>
              <a:rPr lang="uk-UA" dirty="0"/>
              <a:t>Огорожа території</a:t>
            </a:r>
          </a:p>
          <a:p>
            <a:pPr lvl="0"/>
            <a:r>
              <a:rPr lang="uk-UA" dirty="0"/>
              <a:t>Капітальний ремонт </a:t>
            </a:r>
            <a:r>
              <a:rPr lang="ru-RU" dirty="0"/>
              <a:t>зов</a:t>
            </a:r>
            <a:r>
              <a:rPr lang="uk-UA" dirty="0" err="1"/>
              <a:t>нішньої</a:t>
            </a:r>
            <a:r>
              <a:rPr lang="uk-UA" dirty="0"/>
              <a:t> мережі водопроводу та теплотраси до ІІ корпусу</a:t>
            </a:r>
          </a:p>
          <a:p>
            <a:pPr lvl="0"/>
            <a:r>
              <a:rPr lang="uk-UA" dirty="0"/>
              <a:t>Капітальний ремонт системи водопостачання та каналізації ІІІ корпусу</a:t>
            </a:r>
          </a:p>
          <a:p>
            <a:pPr lvl="0"/>
            <a:r>
              <a:rPr lang="uk-UA" dirty="0"/>
              <a:t>Капітальний ремонт </a:t>
            </a:r>
            <a:r>
              <a:rPr lang="uk-UA" dirty="0" err="1"/>
              <a:t>ортопедо</a:t>
            </a:r>
            <a:r>
              <a:rPr lang="uk-UA" dirty="0"/>
              <a:t>-травматологічного відділення</a:t>
            </a:r>
          </a:p>
          <a:p>
            <a:pPr lvl="0"/>
            <a:r>
              <a:rPr lang="uk-UA" dirty="0"/>
              <a:t>Капітальний ремонт </a:t>
            </a:r>
            <a:r>
              <a:rPr lang="uk-UA" dirty="0" err="1"/>
              <a:t>торакального</a:t>
            </a:r>
            <a:r>
              <a:rPr lang="uk-UA" dirty="0"/>
              <a:t> відділення</a:t>
            </a:r>
          </a:p>
          <a:p>
            <a:pPr lvl="0"/>
            <a:r>
              <a:rPr lang="uk-UA" dirty="0"/>
              <a:t>Утеплення будівель ІІІ, І</a:t>
            </a:r>
            <a:r>
              <a:rPr lang="en-US" dirty="0"/>
              <a:t>V</a:t>
            </a:r>
            <a:r>
              <a:rPr lang="uk-UA" dirty="0"/>
              <a:t> корпусів та поліклініки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1129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066800" y="99220"/>
            <a:ext cx="10058400" cy="1325563"/>
          </a:xfrm>
        </p:spPr>
        <p:txBody>
          <a:bodyPr rtlCol="0" anchor="ctr">
            <a:normAutofit/>
          </a:bodyPr>
          <a:lstStyle/>
          <a:p>
            <a:pPr algn="ctr" rtl="0"/>
            <a:r>
              <a:rPr lang="uk-UA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Яків </a:t>
            </a:r>
            <a:r>
              <a:rPr lang="uk-UA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Цуглевич</a:t>
            </a:r>
            <a:endParaRPr lang="uk-UA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Картинки по запросу &quot;дякую за увагу&quot;">
            <a:extLst>
              <a:ext uri="{FF2B5EF4-FFF2-40B4-BE49-F238E27FC236}">
                <a16:creationId xmlns:a16="http://schemas.microsoft.com/office/drawing/2014/main" id="{B818B274-6F34-4E9E-9A32-BF8E01D5C49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84" b="18550"/>
          <a:stretch/>
        </p:blipFill>
        <p:spPr bwMode="auto">
          <a:xfrm>
            <a:off x="1524000" y="1828799"/>
            <a:ext cx="9144000" cy="4572001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3049232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0670A55-82F6-41C4-8D77-944F861E47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92145" y="457200"/>
            <a:ext cx="4464496" cy="5943600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2020-тий рік у закладі проліковано 21989 пацієнтів на 730 ліжках. Проведено 13128 операції, всього оперовано 9534 пацієнта що складає 43% від усіх пролікованих хворих. Середній термін лікування склав 7.76 дні у закладі .</a:t>
            </a:r>
            <a:endParaRPr lang="uk-UA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закладі прийнято 1587 пологів з них багатоплідних 31, дітей народилось 1618 .  В амбулаторно-поліклінічному відділені проведено 40329 консультацій.</a:t>
            </a:r>
            <a:endParaRPr lang="uk-UA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Кількість проведених обстежень:</a:t>
            </a:r>
            <a:endParaRPr lang="uk-UA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Рентгенологічних 28800 </a:t>
            </a:r>
            <a:endParaRPr lang="uk-UA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Ультразвукових 26506 </a:t>
            </a:r>
            <a:endParaRPr lang="uk-UA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Лабораторних 1467973</a:t>
            </a:r>
            <a:endParaRPr lang="uk-UA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Ендоскопічних 5859 </a:t>
            </a:r>
            <a:endParaRPr lang="uk-UA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BAD4A4E-AD09-4D88-B042-32997FCD3E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3552" y="80628"/>
            <a:ext cx="4823960" cy="3816424"/>
          </a:xfrm>
          <a:prstGeom prst="rect">
            <a:avLst/>
          </a:prstGeom>
        </p:spPr>
      </p:pic>
      <p:pic>
        <p:nvPicPr>
          <p:cNvPr id="8" name="Содержимое 4" descr="hmelnitskaya-oblastnaya-klinicheskaya-bolnitsa-320703.jpeg">
            <a:extLst>
              <a:ext uri="{FF2B5EF4-FFF2-40B4-BE49-F238E27FC236}">
                <a16:creationId xmlns:a16="http://schemas.microsoft.com/office/drawing/2014/main" id="{8CDC481E-63C3-4519-BD52-E35C8AF32D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t="9247" r="9089" b="-2"/>
          <a:stretch/>
        </p:blipFill>
        <p:spPr bwMode="auto">
          <a:xfrm>
            <a:off x="119336" y="3371188"/>
            <a:ext cx="4305286" cy="34061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28620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5415A8A1-290A-40A9-85FC-8380DDDCE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НСЗУ</a:t>
            </a:r>
            <a:endParaRPr lang="uk-UA" sz="4400" dirty="0"/>
          </a:p>
        </p:txBody>
      </p:sp>
      <p:sp>
        <p:nvSpPr>
          <p:cNvPr id="8" name="Місце для вмісту 7">
            <a:extLst>
              <a:ext uri="{FF2B5EF4-FFF2-40B4-BE49-F238E27FC236}">
                <a16:creationId xmlns:a16="http://schemas.microsoft.com/office/drawing/2014/main" id="{61F0FC55-FB01-482D-8A90-0189B41E86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6072" y="1825624"/>
            <a:ext cx="10839128" cy="4575175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КНП «Хмельницька обласна лікарня» ХОР на 1 квітня 2020 року уклала з НСЗУ договір по 15 пакетам надання гарантованої медичної допомоги:</a:t>
            </a:r>
            <a:endParaRPr lang="uk-UA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buFont typeface="Times New Roman" panose="02020603050405020304" pitchFamily="18" charset="0"/>
              <a:buChar char="-"/>
            </a:pPr>
            <a:r>
              <a:rPr lang="uk-UA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хірургічні операції дорослим та дітям у стаціонарних умовах;</a:t>
            </a:r>
            <a:endParaRPr lang="uk-UA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buFont typeface="Times New Roman" panose="02020603050405020304" pitchFamily="18" charset="0"/>
              <a:buChar char="-"/>
            </a:pPr>
            <a:r>
              <a:rPr lang="uk-UA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стаціонарна допомога дорослим та дітям без проведення хірургічних операцій;</a:t>
            </a:r>
            <a:endParaRPr lang="uk-UA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buFont typeface="Times New Roman" panose="02020603050405020304" pitchFamily="18" charset="0"/>
              <a:buChar char="-"/>
            </a:pPr>
            <a:r>
              <a:rPr lang="uk-UA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медична допомога при гострому мозковому інсульті в стаціонарних умовах;</a:t>
            </a:r>
            <a:endParaRPr lang="uk-UA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Times New Roman" panose="02020603050405020304" pitchFamily="18" charset="0"/>
              <a:buChar char="-"/>
            </a:pPr>
            <a:r>
              <a:rPr lang="uk-UA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медична допомога при пологах;</a:t>
            </a:r>
            <a:endParaRPr lang="uk-UA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uk-UA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медична допомога новонародженим у складних </a:t>
            </a:r>
            <a:r>
              <a:rPr lang="uk-UA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неонатальних</a:t>
            </a:r>
            <a:r>
              <a:rPr lang="uk-UA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випадках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627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066800" y="99221"/>
            <a:ext cx="10058400" cy="1025524"/>
          </a:xfrm>
        </p:spPr>
        <p:txBody>
          <a:bodyPr rtlCol="0">
            <a:normAutofit/>
          </a:bodyPr>
          <a:lstStyle/>
          <a:p>
            <a:pPr algn="ctr" rtl="0"/>
            <a:r>
              <a:rPr lang="uk-UA" dirty="0"/>
              <a:t>НСЗУ</a:t>
            </a:r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61EB38F1-9CF3-4E42-B229-40E61F6F40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1344" y="1628800"/>
            <a:ext cx="11809312" cy="5129979"/>
          </a:xfrm>
        </p:spPr>
        <p:txBody>
          <a:bodyPr>
            <a:normAutofit/>
          </a:bodyPr>
          <a:lstStyle/>
          <a:p>
            <a:pPr marL="72000" lvl="0" indent="-342900" algn="just">
              <a:lnSpc>
                <a:spcPct val="107000"/>
              </a:lnSpc>
              <a:spcBef>
                <a:spcPts val="0"/>
              </a:spcBef>
              <a:buFont typeface="Times New Roman" panose="02020603050405020304" pitchFamily="18" charset="0"/>
              <a:buChar char="-"/>
            </a:pPr>
            <a:r>
              <a:rPr lang="uk-UA" sz="2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амбулаторна вторинна (спеціалізована) та третинна (високоспеціалізована) медична допомога дорослим та дітям, включаючи реабілітацію та стоматологічну допомогу;</a:t>
            </a:r>
            <a:endParaRPr lang="uk-UA" sz="2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2000" lvl="0" indent="-342900" algn="just">
              <a:lnSpc>
                <a:spcPct val="107000"/>
              </a:lnSpc>
              <a:spcBef>
                <a:spcPts val="0"/>
              </a:spcBef>
              <a:buFont typeface="Times New Roman" panose="02020603050405020304" pitchFamily="18" charset="0"/>
              <a:buChar char="-"/>
            </a:pPr>
            <a:r>
              <a:rPr lang="uk-UA" sz="2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гістероскопія</a:t>
            </a:r>
            <a:r>
              <a:rPr lang="uk-UA" sz="2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2000" lvl="0" indent="-342900" algn="just">
              <a:lnSpc>
                <a:spcPct val="107000"/>
              </a:lnSpc>
              <a:spcBef>
                <a:spcPts val="0"/>
              </a:spcBef>
              <a:buFont typeface="Times New Roman" panose="02020603050405020304" pitchFamily="18" charset="0"/>
              <a:buChar char="-"/>
            </a:pPr>
            <a:r>
              <a:rPr lang="uk-UA" sz="2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езофагогастродуоденоскопія</a:t>
            </a:r>
            <a:r>
              <a:rPr lang="uk-UA" sz="2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2000" lvl="0" indent="-342900" algn="just">
              <a:lnSpc>
                <a:spcPct val="107000"/>
              </a:lnSpc>
              <a:spcBef>
                <a:spcPts val="0"/>
              </a:spcBef>
              <a:buFont typeface="Times New Roman" panose="02020603050405020304" pitchFamily="18" charset="0"/>
              <a:buChar char="-"/>
            </a:pPr>
            <a:r>
              <a:rPr lang="uk-UA" sz="2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колоноскопія</a:t>
            </a:r>
            <a:r>
              <a:rPr lang="uk-UA" sz="2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2000" lvl="0" indent="-342900" algn="just">
              <a:lnSpc>
                <a:spcPct val="107000"/>
              </a:lnSpc>
              <a:spcBef>
                <a:spcPts val="0"/>
              </a:spcBef>
              <a:buFont typeface="Times New Roman" panose="02020603050405020304" pitchFamily="18" charset="0"/>
              <a:buChar char="-"/>
            </a:pPr>
            <a:r>
              <a:rPr lang="uk-UA" sz="2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цистоскопія;</a:t>
            </a:r>
            <a:endParaRPr lang="uk-UA" sz="2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2000" lvl="0" indent="-342900" algn="just">
              <a:lnSpc>
                <a:spcPct val="107000"/>
              </a:lnSpc>
              <a:spcBef>
                <a:spcPts val="0"/>
              </a:spcBef>
              <a:buFont typeface="Times New Roman" panose="02020603050405020304" pitchFamily="18" charset="0"/>
              <a:buChar char="-"/>
            </a:pPr>
            <a:r>
              <a:rPr lang="uk-UA" sz="2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бронхоскопія;</a:t>
            </a:r>
            <a:endParaRPr lang="uk-UA" sz="2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2000" lvl="0" indent="-342900" algn="just">
              <a:lnSpc>
                <a:spcPct val="107000"/>
              </a:lnSpc>
              <a:spcBef>
                <a:spcPts val="0"/>
              </a:spcBef>
              <a:buFont typeface="Times New Roman" panose="02020603050405020304" pitchFamily="18" charset="0"/>
              <a:buChar char="-"/>
            </a:pPr>
            <a:r>
              <a:rPr lang="uk-UA" sz="2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лікування пацієнтів методом </a:t>
            </a:r>
            <a:r>
              <a:rPr lang="uk-UA" sz="2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екстракорпорального</a:t>
            </a:r>
            <a:r>
              <a:rPr lang="uk-UA" sz="2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гемодіалізу в амбулаторних умовах;</a:t>
            </a:r>
            <a:endParaRPr lang="uk-UA" sz="2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2000" lvl="0" indent="-342900" algn="just">
              <a:lnSpc>
                <a:spcPct val="107000"/>
              </a:lnSpc>
              <a:spcBef>
                <a:spcPts val="0"/>
              </a:spcBef>
              <a:buFont typeface="Times New Roman" panose="02020603050405020304" pitchFamily="18" charset="0"/>
              <a:buChar char="-"/>
            </a:pPr>
            <a:r>
              <a:rPr lang="uk-UA" sz="2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діагностика та хіміотерапевтичне лікування онкологічних захворювань у дорослих та дітей; </a:t>
            </a:r>
            <a:endParaRPr lang="uk-UA" sz="2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2000" lvl="0" indent="-342900" algn="just">
              <a:lnSpc>
                <a:spcPct val="107000"/>
              </a:lnSpc>
              <a:spcBef>
                <a:spcPts val="0"/>
              </a:spcBef>
              <a:buFont typeface="Times New Roman" panose="02020603050405020304" pitchFamily="18" charset="0"/>
              <a:buChar char="-"/>
            </a:pPr>
            <a:r>
              <a:rPr lang="ru-RU" sz="2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медична</a:t>
            </a:r>
            <a:r>
              <a:rPr lang="ru-RU" sz="2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реабілітація</a:t>
            </a:r>
            <a:r>
              <a:rPr lang="ru-RU" sz="2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200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Times New Roman" panose="02020603050405020304" pitchFamily="18" charset="0"/>
              <a:buChar char="-"/>
            </a:pPr>
            <a:r>
              <a:rPr lang="ru-RU" sz="2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перехідне</a:t>
            </a:r>
            <a:r>
              <a:rPr lang="ru-RU" sz="2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фінансове</a:t>
            </a:r>
            <a:r>
              <a:rPr lang="ru-RU" sz="2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забезпечення</a:t>
            </a:r>
            <a:r>
              <a:rPr lang="ru-RU" sz="2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комплексного </a:t>
            </a:r>
            <a:r>
              <a:rPr lang="ru-RU" sz="2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надання</a:t>
            </a:r>
            <a:r>
              <a:rPr lang="ru-RU" sz="2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медичних</a:t>
            </a:r>
            <a:r>
              <a:rPr lang="ru-RU" sz="2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послуг</a:t>
            </a:r>
            <a:r>
              <a:rPr lang="ru-RU" sz="2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закладами </a:t>
            </a:r>
            <a:r>
              <a:rPr lang="ru-RU" sz="2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охорони</a:t>
            </a:r>
            <a:r>
              <a:rPr lang="ru-RU" sz="2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здоровя</a:t>
            </a:r>
            <a:r>
              <a:rPr lang="ru-RU" sz="2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2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частині</a:t>
            </a:r>
            <a:r>
              <a:rPr lang="ru-RU" sz="2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умов, </a:t>
            </a:r>
            <a:r>
              <a:rPr lang="ru-RU" sz="2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</a:t>
            </a:r>
            <a:r>
              <a:rPr lang="ru-RU" sz="2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застосовуються</a:t>
            </a:r>
            <a:r>
              <a:rPr lang="ru-RU" sz="2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01.09.2020.</a:t>
            </a:r>
            <a:endParaRPr lang="uk-UA" sz="2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4882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по запросу &quot;медицина і фінанси&quot;">
            <a:extLst>
              <a:ext uri="{FF2B5EF4-FFF2-40B4-BE49-F238E27FC236}">
                <a16:creationId xmlns:a16="http://schemas.microsoft.com/office/drawing/2014/main" id="{ED941308-3B90-4DFF-B0E2-CE61AD0BB7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7368" y="2348880"/>
            <a:ext cx="4800600" cy="318897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695ED7D2-28EC-4109-87D1-302BAAF99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Доходи</a:t>
            </a:r>
          </a:p>
        </p:txBody>
      </p:sp>
      <p:sp>
        <p:nvSpPr>
          <p:cNvPr id="71" name="Content Placeholder 3">
            <a:extLst>
              <a:ext uri="{FF2B5EF4-FFF2-40B4-BE49-F238E27FC236}">
                <a16:creationId xmlns:a16="http://schemas.microsoft.com/office/drawing/2014/main" id="{3B4114C1-7FBE-463A-B9CA-9C977D06C316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5447928" y="1700213"/>
            <a:ext cx="6553200" cy="5157787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</a:t>
            </a:r>
            <a:r>
              <a:rPr lang="uk-UA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точнена</a:t>
            </a: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сума договору 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 НСЗУ </a:t>
            </a: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склала 238 млн 235,6 тис. грн. 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uk-UA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Загальна сума отриманих доходів за 2020 рік склала 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322 687 тис.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грн</a:t>
            </a: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72% -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кошти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отримані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 НСЗУ за 9 місяців в сумі 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233424.5 тис.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грн</a:t>
            </a: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пріоритетним пакетам: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00000"/>
              </a:lnSpc>
              <a:spcBef>
                <a:spcPts val="600"/>
              </a:spcBef>
            </a:pP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медична допомога при гострому мозковому інсульті в стаціонарних умовах отримали 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4 622,4 тис.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грн</a:t>
            </a: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00000"/>
              </a:lnSpc>
              <a:spcBef>
                <a:spcPts val="600"/>
              </a:spcBef>
              <a:spcAft>
                <a:spcPts val="800"/>
              </a:spcAft>
            </a:pP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медична допомога при пологах - на суму 8 665,2 тис. грн;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00000"/>
              </a:lnSpc>
              <a:spcBef>
                <a:spcPts val="600"/>
              </a:spcBef>
            </a:pP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медична допомога новонародженим у складних </a:t>
            </a:r>
            <a:r>
              <a:rPr lang="uk-UA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неонатальних</a:t>
            </a: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випадках – на суму 5 894,1 тис. грн</a:t>
            </a:r>
          </a:p>
          <a:p>
            <a:pPr marL="0" indent="0">
              <a:spcBef>
                <a:spcPts val="0"/>
              </a:spcBef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718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uk-UA" dirty="0"/>
              <a:t>Додаткові находження </a:t>
            </a:r>
          </a:p>
        </p:txBody>
      </p:sp>
      <p:sp>
        <p:nvSpPr>
          <p:cNvPr id="4" name="Місце для вмісту 3"/>
          <p:cNvSpPr>
            <a:spLocks noGrp="1"/>
          </p:cNvSpPr>
          <p:nvPr>
            <p:ph sz="half" idx="2"/>
          </p:nvPr>
        </p:nvSpPr>
        <p:spPr>
          <a:xfrm>
            <a:off x="263352" y="1700808"/>
            <a:ext cx="11737304" cy="5057971"/>
          </a:xfrm>
        </p:spPr>
        <p:txBody>
          <a:bodyPr rtlCol="0"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uk-UA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Крім того, надійшли кошти:</a:t>
            </a:r>
            <a:endParaRPr lang="uk-UA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Times New Roman" panose="02020603050405020304" pitchFamily="18" charset="0"/>
              <a:buChar char="-"/>
            </a:pPr>
            <a:r>
              <a:rPr lang="uk-UA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медичної субвенції за І квартал – </a:t>
            </a:r>
            <a:r>
              <a:rPr lang="uk-UA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49 </a:t>
            </a:r>
            <a:r>
              <a:rPr lang="ru-RU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473,9</a:t>
            </a:r>
            <a:r>
              <a:rPr lang="uk-UA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тис. грн.</a:t>
            </a:r>
            <a:endParaRPr lang="uk-UA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Times New Roman" panose="02020603050405020304" pitchFamily="18" charset="0"/>
              <a:buChar char="-"/>
            </a:pPr>
            <a:r>
              <a:rPr lang="uk-UA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обласний бюджет – </a:t>
            </a:r>
            <a:r>
              <a:rPr lang="en-US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</a:t>
            </a:r>
            <a:r>
              <a:rPr lang="ru-RU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314,8</a:t>
            </a:r>
            <a:r>
              <a:rPr lang="uk-UA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тис. грн</a:t>
            </a:r>
            <a:r>
              <a:rPr lang="uk-UA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Times New Roman" panose="02020603050405020304" pitchFamily="18" charset="0"/>
              <a:buChar char="-"/>
            </a:pPr>
            <a:r>
              <a:rPr lang="uk-UA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обласний бюджет на енергоносії – </a:t>
            </a:r>
            <a:r>
              <a:rPr lang="uk-UA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12 262,5 тис. грн.</a:t>
            </a:r>
            <a:endParaRPr lang="uk-UA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Times New Roman" panose="02020603050405020304" pitchFamily="18" charset="0"/>
              <a:buChar char="-"/>
            </a:pPr>
            <a:r>
              <a:rPr lang="uk-UA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субвенція на соціально-економічний розвиток – </a:t>
            </a:r>
            <a:r>
              <a:rPr lang="uk-UA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8 272,4 тис. грн </a:t>
            </a:r>
            <a:endParaRPr lang="uk-UA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</a:pPr>
            <a:r>
              <a:rPr lang="uk-UA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власні надходження – </a:t>
            </a:r>
            <a:r>
              <a:rPr lang="uk-UA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7 916,5 тис. грн.</a:t>
            </a:r>
            <a:endParaRPr lang="uk-UA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rtl="0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37673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066800" y="99220"/>
            <a:ext cx="100584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kern="1200">
                <a:latin typeface="+mj-lt"/>
                <a:ea typeface="+mj-ea"/>
                <a:cs typeface="+mj-cs"/>
              </a:rPr>
              <a:t>Власні надходження </a:t>
            </a:r>
          </a:p>
        </p:txBody>
      </p:sp>
      <p:pic>
        <p:nvPicPr>
          <p:cNvPr id="3074" name="Picture 2" descr="Картинки по запросу &quot;медицина і фінанси&quot;">
            <a:extLst>
              <a:ext uri="{FF2B5EF4-FFF2-40B4-BE49-F238E27FC236}">
                <a16:creationId xmlns:a16="http://schemas.microsoft.com/office/drawing/2014/main" id="{3C71022C-4C5A-4D2F-8011-723B97B43C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1384" y="2378994"/>
            <a:ext cx="4800600" cy="3468433"/>
          </a:xfrm>
          <a:prstGeom prst="rect">
            <a:avLst/>
          </a:prstGeom>
          <a:solidFill>
            <a:srgbClr val="FFFFFF"/>
          </a:solidFill>
          <a:effectLst>
            <a:softEdge rad="6350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B1F1A23-AD56-4075-959B-640B8DCC7906}"/>
              </a:ext>
            </a:extLst>
          </p:cNvPr>
          <p:cNvSpPr txBox="1"/>
          <p:nvPr/>
        </p:nvSpPr>
        <p:spPr>
          <a:xfrm>
            <a:off x="5231904" y="1825624"/>
            <a:ext cx="6696744" cy="4575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  <a:buSzPct val="100000"/>
            </a:pPr>
            <a:r>
              <a:rPr lang="uk-UA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Власні надходження отримані від:</a:t>
            </a:r>
          </a:p>
          <a:p>
            <a:pPr marL="342900" lvl="0" indent="-342900">
              <a:lnSpc>
                <a:spcPct val="90000"/>
              </a:lnSpc>
              <a:spcBef>
                <a:spcPts val="1200"/>
              </a:spcBef>
              <a:buSzPct val="100000"/>
              <a:buFont typeface="Arial" pitchFamily="34" charset="0"/>
              <a:buChar char="▪"/>
            </a:pPr>
            <a:r>
              <a:rPr lang="uk-UA" sz="2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оренди приміщень – </a:t>
            </a:r>
            <a:r>
              <a:rPr lang="uk-UA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1238,9 тис грн</a:t>
            </a:r>
          </a:p>
          <a:p>
            <a:pPr marL="342900" lvl="0" indent="-342900">
              <a:lnSpc>
                <a:spcPct val="90000"/>
              </a:lnSpc>
              <a:spcBef>
                <a:spcPts val="1200"/>
              </a:spcBef>
              <a:buSzPct val="100000"/>
              <a:buFont typeface="Arial" pitchFamily="34" charset="0"/>
              <a:buChar char="▪"/>
            </a:pPr>
            <a:r>
              <a:rPr lang="uk-UA" sz="2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платні медичні послуги – </a:t>
            </a:r>
            <a:r>
              <a:rPr lang="uk-UA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3243,5 тис. грн</a:t>
            </a:r>
          </a:p>
          <a:p>
            <a:pPr marL="342900" lvl="0" indent="-342900">
              <a:lnSpc>
                <a:spcPct val="90000"/>
              </a:lnSpc>
              <a:spcBef>
                <a:spcPts val="1200"/>
              </a:spcBef>
              <a:buSzPct val="100000"/>
              <a:buFont typeface="Arial" pitchFamily="34" charset="0"/>
              <a:buChar char="▪"/>
            </a:pPr>
            <a:r>
              <a:rPr lang="uk-UA" sz="2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благодійна допомога – </a:t>
            </a:r>
            <a:r>
              <a:rPr lang="uk-UA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81,3 тис. грн</a:t>
            </a:r>
          </a:p>
          <a:p>
            <a:pPr marL="342900" lvl="0" indent="-342900">
              <a:lnSpc>
                <a:spcPct val="90000"/>
              </a:lnSpc>
              <a:spcBef>
                <a:spcPts val="1200"/>
              </a:spcBef>
              <a:buSzPct val="100000"/>
              <a:buFont typeface="Arial" pitchFamily="34" charset="0"/>
              <a:buChar char="▪"/>
            </a:pPr>
            <a:r>
              <a:rPr lang="uk-UA" sz="2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інтернатуру – </a:t>
            </a:r>
            <a:r>
              <a:rPr lang="uk-UA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558,3 тис. грн</a:t>
            </a:r>
          </a:p>
          <a:p>
            <a:pPr marL="342900" lvl="0" indent="-342900">
              <a:lnSpc>
                <a:spcPct val="90000"/>
              </a:lnSpc>
              <a:spcBef>
                <a:spcPts val="1200"/>
              </a:spcBef>
              <a:buSzPct val="100000"/>
              <a:buFont typeface="Arial" pitchFamily="34" charset="0"/>
              <a:buChar char="▪"/>
            </a:pPr>
            <a:r>
              <a:rPr lang="uk-UA" sz="2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 господарської діяльності – </a:t>
            </a:r>
            <a:r>
              <a:rPr lang="uk-UA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816,9 тис. грн</a:t>
            </a:r>
          </a:p>
          <a:p>
            <a:pPr marL="342900" lvl="0" indent="-342900">
              <a:lnSpc>
                <a:spcPct val="90000"/>
              </a:lnSpc>
              <a:spcBef>
                <a:spcPts val="1200"/>
              </a:spcBef>
              <a:spcAft>
                <a:spcPts val="800"/>
              </a:spcAft>
              <a:buSzPct val="100000"/>
              <a:buFont typeface="Arial" pitchFamily="34" charset="0"/>
              <a:buChar char="▪"/>
            </a:pPr>
            <a:r>
              <a:rPr lang="uk-UA" sz="2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надання послуг за договорами – </a:t>
            </a:r>
            <a:r>
              <a:rPr lang="uk-UA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1977,6 тис. грн.        </a:t>
            </a:r>
          </a:p>
        </p:txBody>
      </p:sp>
    </p:spTree>
    <p:extLst>
      <p:ext uri="{BB962C8B-B14F-4D97-AF65-F5344CB8AC3E}">
        <p14:creationId xmlns:p14="http://schemas.microsoft.com/office/powerpoint/2010/main" val="547100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6621647-4816-4F51-9082-64045B4AC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9221"/>
            <a:ext cx="10058400" cy="1097532"/>
          </a:xfrm>
        </p:spPr>
        <p:txBody>
          <a:bodyPr/>
          <a:lstStyle/>
          <a:p>
            <a:r>
              <a:rPr lang="uk-UA" dirty="0"/>
              <a:t>Видатки закладу за 2020 рік 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9E34798-5B99-409B-868E-0834EC57DC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336" y="1556792"/>
            <a:ext cx="12025336" cy="5301208"/>
          </a:xfrm>
        </p:spPr>
        <p:txBody>
          <a:bodyPr>
            <a:normAutofit lnSpcReduction="10000"/>
          </a:bodyPr>
          <a:lstStyle/>
          <a:p>
            <a:pPr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Видатки закладу за 2020 рік склади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294 453,6 тис.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uk-UA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 них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53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 - це заробітна плата з нарахуваннями в сумі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156 451,9 тис.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медикаменти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30% - 89,2 млн. грн. 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В серпні 2020 року прийнято новий Колективних договір, яким змінено систему оплати праці на власну тарифну сітку, в якій перший тарифний розряд відповідає мінімальній заробітній платі. В результаті середня заробітна плата підвищилась на 34 % та склала за 4 квартал 9444 грн, в тому числі лікарі – 11240 грн, середній медичний персонал – 8835 грн.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Всього з врахуванням додаткових виплат згідно з постановою КМУ №610 середня заробітна плата в 4 кварталі склала 11802 грн, ріст до середньої зарплати за 9 місяців склав 68% (було 7029 грн), в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т.ч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лікарі – 15372 грн, середній медперсонал – 11664 грн.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Медикаментів та виробів медичного призначення закуплено на суму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89227,9 тис.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грн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що на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% або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14 144,1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тис. грн. більше ніж у 2019 році. Вартість 1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ліжкодня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 медикаментам склала 502,51 грн. (2019р. – 162,08 грн).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	Поліпшено харчування хворих, в меню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внесено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додаткові страви, що дало можливість урізноманітнити харчування. Зокрема, введено рибу, ковбасні вироби, стави з фаршу. Вартість 1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ліжкодня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склала 30,27 грн (2019р. – 25,47).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	 В лікарні оновлено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мякий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інвентар на суму 2331,8 тис. грн. Закуплено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матраси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ковдри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подушки,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постільну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білизну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Також почали частково замінювати старі ліжка. Закуплено 130 ліжок вартістю 637,0 тис. грн. та безкоштовно отримано  13 функціональних ліжка. Також проводиться заміна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приліжкових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тумбочок, закуплено 150 шт. на суму 636,75 тис. грн. та 30 тумбочок отримано безкоштовно.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865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Медичне оформлення 16x9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0159_TF02901024_TF02901024" id="{53062FE0-EAE6-4F52-9898-7709AECAB96E}" vid="{1D644FB4-102A-46B0-ABF5-707686ACB3A0}"/>
    </a:ext>
  </a:extLst>
</a:theme>
</file>

<file path=ppt/theme/theme2.xml><?xml version="1.0" encoding="utf-8"?>
<a:theme xmlns:a="http://schemas.openxmlformats.org/drawingml/2006/main" name="Тема Office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Презентація з медичним оформленням (широкоформатна)</Template>
  <TotalTime>820</TotalTime>
  <Words>1299</Words>
  <Application>Microsoft Office PowerPoint</Application>
  <PresentationFormat>Широкий екран</PresentationFormat>
  <Paragraphs>139</Paragraphs>
  <Slides>21</Slides>
  <Notes>12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21</vt:i4>
      </vt:variant>
    </vt:vector>
  </HeadingPairs>
  <TitlesOfParts>
    <vt:vector size="28" baseType="lpstr">
      <vt:lpstr>Arial</vt:lpstr>
      <vt:lpstr>Arial Narrow</vt:lpstr>
      <vt:lpstr>Calibri</vt:lpstr>
      <vt:lpstr>Franklin Gothic Medium</vt:lpstr>
      <vt:lpstr>Times New Roman</vt:lpstr>
      <vt:lpstr>Wingdings</vt:lpstr>
      <vt:lpstr>Медичне оформлення 16x9</vt:lpstr>
      <vt:lpstr>Підсумки роботи КНП «Хмельницька обласна лікарня»  Хмельницької обласної ради  за 2020 рік</vt:lpstr>
      <vt:lpstr>Презентація PowerPoint</vt:lpstr>
      <vt:lpstr>Презентація PowerPoint</vt:lpstr>
      <vt:lpstr>НСЗУ</vt:lpstr>
      <vt:lpstr>НСЗУ</vt:lpstr>
      <vt:lpstr>Доходи</vt:lpstr>
      <vt:lpstr>Додаткові находження </vt:lpstr>
      <vt:lpstr>Власні надходження </vt:lpstr>
      <vt:lpstr>Видатки закладу за 2020 рік </vt:lpstr>
      <vt:lpstr>План розвитку</vt:lpstr>
      <vt:lpstr>План розвитку</vt:lpstr>
      <vt:lpstr>План розвитку</vt:lpstr>
      <vt:lpstr>План розвитку</vt:lpstr>
      <vt:lpstr>План розвитку</vt:lpstr>
      <vt:lpstr>План розвитку</vt:lpstr>
      <vt:lpstr>Проведення капітального ремонту</vt:lpstr>
      <vt:lpstr>Проведення капітального ремонту</vt:lpstr>
      <vt:lpstr>Проведення капітального ремонту</vt:lpstr>
      <vt:lpstr>Проведення капітального ремонту</vt:lpstr>
      <vt:lpstr>Плани на 2021 рік</vt:lpstr>
      <vt:lpstr>Яків Цуглевич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Підсумки роботи КНП «Хмельницька обласна лікарня»  Хмельницької обласної ради  за 2020 рік</dc:title>
  <dc:creator>andreistat@outlook.com</dc:creator>
  <cp:lastModifiedBy>Windows 7</cp:lastModifiedBy>
  <cp:revision>33</cp:revision>
  <dcterms:created xsi:type="dcterms:W3CDTF">2021-02-16T11:46:33Z</dcterms:created>
  <dcterms:modified xsi:type="dcterms:W3CDTF">2022-09-16T07:41:11Z</dcterms:modified>
</cp:coreProperties>
</file>