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77" r:id="rId4"/>
    <p:sldId id="276" r:id="rId5"/>
    <p:sldId id="258" r:id="rId6"/>
    <p:sldId id="282" r:id="rId7"/>
    <p:sldId id="278" r:id="rId8"/>
    <p:sldId id="260" r:id="rId9"/>
    <p:sldId id="259" r:id="rId10"/>
    <p:sldId id="261" r:id="rId11"/>
    <p:sldId id="262" r:id="rId12"/>
    <p:sldId id="263" r:id="rId13"/>
    <p:sldId id="279" r:id="rId14"/>
    <p:sldId id="280" r:id="rId15"/>
    <p:sldId id="264" r:id="rId16"/>
    <p:sldId id="268" r:id="rId17"/>
    <p:sldId id="281" r:id="rId18"/>
    <p:sldId id="269" r:id="rId19"/>
    <p:sldId id="270" r:id="rId20"/>
    <p:sldId id="266" r:id="rId21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3" autoAdjust="0"/>
    <p:restoredTop sz="95238" autoAdjust="0"/>
  </p:normalViewPr>
  <p:slideViewPr>
    <p:cSldViewPr>
      <p:cViewPr varScale="1">
        <p:scale>
          <a:sx n="82" d="100"/>
          <a:sy n="82" d="100"/>
        </p:scale>
        <p:origin x="720" y="8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2-23T15:48:11.150" idx="1">
    <p:pos x="4415" y="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F07D1EA-0592-4259-8AF4-2A187D76A6D7}" type="datetime1">
              <a:rPr lang="uk-UA" smtClean="0"/>
              <a:t>16.09.2022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861E8E-D392-497B-BB21-122DD7C27CF3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8353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7C5C47F-B870-4315-91B4-06B0FB03A7E6}" type="datetime1">
              <a:rPr lang="uk-UA" noProof="0" smtClean="0"/>
              <a:t>16.09.2022</a:t>
            </a:fld>
            <a:endParaRPr lang="uk-UA" noProof="0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/>
              <a:t>Зразки заголовків</a:t>
            </a:r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55D449-B875-4B8D-8E66-224D27E54C9A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3499799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1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0602714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20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468428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25689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5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04136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8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401752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9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437599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10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811728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11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3082930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12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818777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uk-UA" noProof="0" smtClean="0"/>
              <a:t>15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986519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Підзаголовок 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0"/>
              <a:t>Клацніть, щоб редагувати стиль зразка підзаголовка</a:t>
            </a:r>
            <a:endParaRPr lang="uk-UA" noProof="0" dirty="0"/>
          </a:p>
        </p:txBody>
      </p:sp>
      <p:pic>
        <p:nvPicPr>
          <p:cNvPr id="7" name="Зображення 6" descr="Рядок ЕКГ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0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A344EC-29F9-4721-8CE8-5B108F3A8A2A}" type="datetime1">
              <a:rPr lang="uk-UA" noProof="0" smtClean="0"/>
              <a:t>16.09.2022</a:t>
            </a:fld>
            <a:endParaRPr lang="uk-UA" noProof="0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 6" descr="Прямокутник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 rtlCol="0"/>
          <a:lstStyle/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 rtlCol="0"/>
          <a:lstStyle/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0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3B871D1-151A-428D-886B-5D275799D76E}" type="datetime1">
              <a:rPr lang="uk-UA" noProof="0" smtClean="0"/>
              <a:t>16.09.2022</a:t>
            </a:fld>
            <a:endParaRPr lang="uk-UA" noProof="0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0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2A69BF-2053-4310-A9FF-F523EF7A4CA7}" type="datetime1">
              <a:rPr lang="uk-UA" noProof="0" smtClean="0"/>
              <a:t>16.09.2022</a:t>
            </a:fld>
            <a:endParaRPr lang="uk-UA" noProof="0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 6" descr="Прямокутник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 rtlCol="0"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CB573F-B631-4D6B-980C-22BA97F3CD86}" type="datetime1">
              <a:rPr lang="uk-UA" smtClean="0"/>
              <a:t>16.09.2022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5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 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-UA" dirty="0"/>
          </a:p>
        </p:txBody>
      </p:sp>
      <p:sp>
        <p:nvSpPr>
          <p:cNvPr id="8" name="Місце для нижнього колонтитула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дати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978ED6-6458-4FF2-B8AB-EB007EDC5428}" type="datetime1">
              <a:rPr lang="uk-UA" smtClean="0"/>
              <a:t>16.09.2022</a:t>
            </a:fld>
            <a:endParaRPr lang="uk-UA" dirty="0"/>
          </a:p>
        </p:txBody>
      </p:sp>
      <p:sp>
        <p:nvSpPr>
          <p:cNvPr id="9" name="Місце для номера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D5B2C3-3CCA-48FF-BC8E-97E7816C0E86}" type="datetime1">
              <a:rPr lang="uk-UA" smtClean="0"/>
              <a:t>16.09.2022</a:t>
            </a:fld>
            <a:endParaRPr lang="uk-UA" dirty="0"/>
          </a:p>
        </p:txBody>
      </p:sp>
      <p:sp>
        <p:nvSpPr>
          <p:cNvPr id="5" name="Місце для номера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2" name="Місце для дати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4D55E2-DBF6-44B8-9931-FC061B97B992}" type="datetime1">
              <a:rPr lang="uk-UA" smtClean="0"/>
              <a:t>16.09.2022</a:t>
            </a:fld>
            <a:endParaRPr lang="uk-UA" dirty="0"/>
          </a:p>
        </p:txBody>
      </p:sp>
      <p:sp>
        <p:nvSpPr>
          <p:cNvPr id="4" name="Місце для номера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 7" descr="Прямокутник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9" name="Прямокутник 8" descr="Прямокутник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  <a:endParaRPr lang="uk-UA" noProof="0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 rtlCol="0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 7" descr="Прямокутник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9" name="Прямокутник 8" descr="Прямокутник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uk-UA" noProof="0"/>
              <a:t>Клацніть, щоб редагувати стиль зразка заголовка</a:t>
            </a:r>
            <a:endParaRPr lang="uk-UA" noProof="0" dirty="0"/>
          </a:p>
        </p:txBody>
      </p:sp>
      <p:sp>
        <p:nvSpPr>
          <p:cNvPr id="3" name="Місце для зображення 2" descr="Пустий покажчик місця заповнення для зображення.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noProof="0"/>
              <a:t>Клацніть піктограму, щоб додати зображення</a:t>
            </a:r>
            <a:endParaRPr lang="uk-UA" noProof="0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 rtlCol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0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червона смуга" descr="Червона смуга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Місце для заголовка 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uk-UA" noProof="0" dirty="0"/>
              <a:t>Зразок заголовка</a:t>
            </a:r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noProof="0" dirty="0"/>
              <a:t>Зразки заголовків</a:t>
            </a:r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uk-UA" noProof="0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2"/>
          </p:nvPr>
        </p:nvSpPr>
        <p:spPr>
          <a:xfrm>
            <a:off x="9067800" y="6465885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1986AB9-C642-4814-A423-BADE5490F93C}" type="datetime1">
              <a:rPr lang="uk-UA" noProof="0" smtClean="0"/>
              <a:t>16.09.2022</a:t>
            </a:fld>
            <a:endParaRPr lang="uk-UA" noProof="0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31375A4-56A4-47D6-9801-1991572033F7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6" Type="http://schemas.openxmlformats.org/officeDocument/2006/relationships/comments" Target="../comments/commen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635240" y="1196752"/>
            <a:ext cx="3932237" cy="3756248"/>
          </a:xfrm>
        </p:spPr>
        <p:txBody>
          <a:bodyPr rtlCol="0" anchor="b"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Підсумки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роботи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КНП «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Хмельницька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обласна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лікарня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b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Хмельницької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обласної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ради</a:t>
            </a:r>
            <a:b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2021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рік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6D9753-A947-4066-94DE-CCCD8C197E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91" y="0"/>
            <a:ext cx="5726429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514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&quot;медицина і фінанси&quot;">
            <a:extLst>
              <a:ext uri="{FF2B5EF4-FFF2-40B4-BE49-F238E27FC236}">
                <a16:creationId xmlns:a16="http://schemas.microsoft.com/office/drawing/2014/main" id="{ED941308-3B90-4DFF-B0E2-CE61AD0BB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1384" y="1834515"/>
            <a:ext cx="4800600" cy="318897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1" name="Content Placeholder 3">
            <a:extLst>
              <a:ext uri="{FF2B5EF4-FFF2-40B4-BE49-F238E27FC236}">
                <a16:creationId xmlns:a16="http://schemas.microsoft.com/office/drawing/2014/main" id="{3B4114C1-7FBE-463A-B9CA-9C977D06C3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19936" y="1700808"/>
            <a:ext cx="6552728" cy="5157192"/>
          </a:xfrm>
        </p:spPr>
        <p:txBody>
          <a:bodyPr>
            <a:norm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Видатки грошових коштів основної діяльності закладу за 2021 рік склади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361,9 млн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грн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видатків: 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58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- це заробітна плата з нарахуваннями в сумі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209,1 млн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30% -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медикаменти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- 108,6 млн.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грн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4,8% - оплата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комунальних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енергоносіїв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7,2% -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7688EFF0-7D1E-4133-AC20-C6E03BE4C302}"/>
              </a:ext>
            </a:extLst>
          </p:cNvPr>
          <p:cNvSpPr/>
          <p:nvPr/>
        </p:nvSpPr>
        <p:spPr>
          <a:xfrm>
            <a:off x="2711624" y="404664"/>
            <a:ext cx="6084676" cy="970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uk-UA" sz="4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Видатки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718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uk-UA" sz="3800" dirty="0"/>
              <a:t>Видатки</a:t>
            </a:r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263352" y="1700808"/>
            <a:ext cx="11737304" cy="5057971"/>
          </a:xfrm>
        </p:spPr>
        <p:txBody>
          <a:bodyPr rtlCol="0">
            <a:normAutofit fontScale="85000" lnSpcReduction="2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Середня заробітна плата за 2021 рік склала 11069 грн, в </a:t>
            </a:r>
            <a:r>
              <a:rPr lang="uk-UA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лікарі – 14656 грн, середній медперсонал – 11775 грн.</a:t>
            </a:r>
            <a:endParaRPr lang="uk-UA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Медикаментів та виробів медичного призначення закуплено на суму 108,6 млн. грн, що на 22 % або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19,4 млн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грн. більше ніж у 2020 році. Найбільші видатки в структурі складають видатки на забезпечення проведення процедури гемодіалізу (52,2 </a:t>
            </a:r>
            <a:r>
              <a:rPr lang="uk-UA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млн.грн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та перитоніального діалізу (10,1 млн грн). Вартість 1 </a:t>
            </a:r>
            <a:r>
              <a:rPr lang="uk-UA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ліжкодня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медикаментам склала 503,12 грн. (2020р. – 502,5 грн). За рахунок коштів обласного бюджету закуплено металоконструкцій для травматологічних хворих на суму 1,0 млн. грн та очних кришталиків вартістю 200,0 тис. грн.</a:t>
            </a:r>
            <a:endParaRPr lang="uk-UA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Забезпеч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увалось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харчування хворих відповідно до встановлених норм: вартість 1 </a:t>
            </a:r>
            <a:r>
              <a:rPr lang="uk-UA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ліжкодня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склала 37,88 грн (2020р. – 30,27).</a:t>
            </a:r>
            <a:endParaRPr lang="uk-UA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Продовжували оновлення </a:t>
            </a:r>
            <a:r>
              <a:rPr lang="uk-UA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мякого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інвентарю: закуплена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постільна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білизна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матраси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подушки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суму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848,8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тис. грн, та продовжували заміну старих ліжок: закуплено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150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ліжок на суму 756 тис. грн.</a:t>
            </a:r>
            <a:endParaRPr lang="uk-UA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3767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uk-UA" kern="1200" dirty="0">
                <a:latin typeface="+mj-lt"/>
                <a:ea typeface="+mj-ea"/>
                <a:cs typeface="+mj-cs"/>
              </a:rPr>
              <a:t>Інвестиційна діяльність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3A95F210-D1F1-43E4-829C-368D977EBA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0681" y="4149080"/>
            <a:ext cx="6505399" cy="2251719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uk-UA" sz="2000" dirty="0">
                <a:solidFill>
                  <a:schemeClr val="tx1"/>
                </a:solidFill>
                <a:latin typeface="+mj-lt"/>
              </a:rPr>
              <a:t>Система рентгенівська С дуга для операційної травматологічного відділення – 3 587,1 тис. грн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Tx/>
              <a:buNone/>
            </a:pPr>
            <a:endParaRPr lang="uk-UA" sz="20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uk-UA" sz="20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Система рентгенівська на 3 робочих місця для 3 корпусу – 7780,0 тис. грн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1F1A23-AD56-4075-959B-640B8DCC7906}"/>
              </a:ext>
            </a:extLst>
          </p:cNvPr>
          <p:cNvSpPr txBox="1"/>
          <p:nvPr/>
        </p:nvSpPr>
        <p:spPr>
          <a:xfrm>
            <a:off x="6266135" y="2322050"/>
            <a:ext cx="4800600" cy="4575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  <a:buSzPct val="100000"/>
            </a:pPr>
            <a:endParaRPr lang="uk-UA" sz="24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7008322C-DE74-4715-A2C6-437D72B53A01}"/>
              </a:ext>
            </a:extLst>
          </p:cNvPr>
          <p:cNvSpPr/>
          <p:nvPr/>
        </p:nvSpPr>
        <p:spPr>
          <a:xfrm>
            <a:off x="191345" y="1524940"/>
            <a:ext cx="6624736" cy="2912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Видатки грошових коштів інвестиційної діяльності склали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37,8</a:t>
            </a:r>
            <a:r>
              <a:rPr lang="uk-UA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млн грн.</a:t>
            </a:r>
          </a:p>
          <a:p>
            <a:r>
              <a:rPr lang="uk-UA" sz="2000" dirty="0">
                <a:solidFill>
                  <a:schemeClr val="accent3">
                    <a:lumMod val="50000"/>
                  </a:schemeClr>
                </a:solidFill>
              </a:rPr>
              <a:t>Закуплено обладнання за кошти субвенції з державного бюджету місцевим бюджетам на соціально-економічний розвиток на суму 17,9 </a:t>
            </a:r>
            <a:r>
              <a:rPr lang="uk-UA" sz="2000" dirty="0" err="1">
                <a:solidFill>
                  <a:schemeClr val="accent3">
                    <a:lumMod val="50000"/>
                  </a:schemeClr>
                </a:solidFill>
              </a:rPr>
              <a:t>млн.грн</a:t>
            </a:r>
            <a:r>
              <a:rPr lang="uk-UA" sz="2000" dirty="0"/>
              <a:t>:</a:t>
            </a:r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Місце для вмісту 11">
            <a:extLst>
              <a:ext uri="{FF2B5EF4-FFF2-40B4-BE49-F238E27FC236}">
                <a16:creationId xmlns:a16="http://schemas.microsoft.com/office/drawing/2014/main" id="{60D528A6-73D2-4711-8231-2104B563BC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902" y="1746630"/>
            <a:ext cx="4669272" cy="5111369"/>
          </a:xfrm>
        </p:spPr>
      </p:pic>
    </p:spTree>
    <p:extLst>
      <p:ext uri="{BB962C8B-B14F-4D97-AF65-F5344CB8AC3E}">
        <p14:creationId xmlns:p14="http://schemas.microsoft.com/office/powerpoint/2010/main" val="54710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A22B9B-DD35-4144-9527-D5258BC40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Інвестиційна діяльність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5E55FE0-CDEA-469E-A104-5CCCCAEDAA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uk-UA" sz="1800" dirty="0">
                <a:solidFill>
                  <a:prstClr val="black"/>
                </a:solidFill>
              </a:rPr>
              <a:t>Дихальний апарат для новонароджених – 749,0 тис. грн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4D039C1-3FE2-4311-9DA9-D6AA378490A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uk-UA" sz="1800" dirty="0">
                <a:solidFill>
                  <a:prstClr val="black"/>
                </a:solidFill>
              </a:rPr>
              <a:t>Апарат ШВЛ – 349,0 тис. грн</a:t>
            </a:r>
          </a:p>
          <a:p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2C502CA-5D5E-4274-AB4C-19AE88910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2317848"/>
            <a:ext cx="3517032" cy="439774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4FBEB99-BC0C-4CD4-B159-5AC80BAC62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2477656"/>
            <a:ext cx="3165816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9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EB9DE9-00B9-40CA-A492-6D10B8786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Інвестиційна діяльність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BFEF7B4-EE04-4E20-8404-66B8F8ABFDA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uk-UA" sz="1800" dirty="0">
                <a:solidFill>
                  <a:prstClr val="black"/>
                </a:solidFill>
              </a:rPr>
              <a:t>Система рентгенівська пересувна для </a:t>
            </a:r>
            <a:r>
              <a:rPr lang="uk-UA" sz="1800" dirty="0" err="1">
                <a:solidFill>
                  <a:prstClr val="black"/>
                </a:solidFill>
              </a:rPr>
              <a:t>перинатального</a:t>
            </a:r>
            <a:r>
              <a:rPr lang="uk-UA" sz="1800" dirty="0">
                <a:solidFill>
                  <a:prstClr val="black"/>
                </a:solidFill>
              </a:rPr>
              <a:t> центру вартістю 1 995,0 тис. грн.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74BACEB-BBEC-40D4-9801-9E1B77AB8D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uk-UA" sz="1800" dirty="0">
                <a:solidFill>
                  <a:prstClr val="black"/>
                </a:solidFill>
              </a:rPr>
              <a:t>Пересувний </a:t>
            </a:r>
            <a:r>
              <a:rPr lang="uk-UA" sz="1800" dirty="0" err="1">
                <a:solidFill>
                  <a:prstClr val="black"/>
                </a:solidFill>
              </a:rPr>
              <a:t>рентгенапарат</a:t>
            </a:r>
            <a:r>
              <a:rPr lang="uk-UA" sz="1800" dirty="0">
                <a:solidFill>
                  <a:prstClr val="black"/>
                </a:solidFill>
              </a:rPr>
              <a:t> для 3 корпусу – 3412,3 тис. грн</a:t>
            </a:r>
          </a:p>
          <a:p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58C2F63-4CF5-4A45-9F09-EAC3373D69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561120"/>
            <a:ext cx="5580112" cy="418508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95344F-8BE9-433A-A83D-65C0E07AA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593" y="2780928"/>
            <a:ext cx="4826495" cy="361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1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621647-4816-4F51-9082-64045B4AC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221"/>
            <a:ext cx="10058400" cy="1097532"/>
          </a:xfrm>
        </p:spPr>
        <p:txBody>
          <a:bodyPr/>
          <a:lstStyle/>
          <a:p>
            <a:r>
              <a:rPr lang="uk-UA" dirty="0"/>
              <a:t>Інвестиційна діяльність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9E34798-5B99-409B-868E-0834EC57D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352" y="1556792"/>
            <a:ext cx="11665296" cy="5301208"/>
          </a:xfrm>
        </p:spPr>
        <p:txBody>
          <a:bodyPr>
            <a:normAutofit/>
          </a:bodyPr>
          <a:lstStyle/>
          <a:p>
            <a:r>
              <a:rPr lang="uk-UA" dirty="0"/>
              <a:t>За кошти лікарні закуплено медичного обладнання на суму 8,8 млн. грн, зокрема оснащення для відділення екстреної медичної допомоги, урологічної операційної, </a:t>
            </a:r>
            <a:r>
              <a:rPr lang="uk-UA" dirty="0" err="1"/>
              <a:t>електрохірургічна</a:t>
            </a:r>
            <a:r>
              <a:rPr lang="uk-UA" dirty="0"/>
              <a:t> система Ліга Шур для загальної хірургії, гістероскоп.  Оновлені в кожне відділення стерилізатори.</a:t>
            </a:r>
          </a:p>
          <a:p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F32DF7-B223-47CA-8D16-70CB5C2841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667" y="3907777"/>
            <a:ext cx="2138252" cy="28510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6A3AD4-FBBE-440B-B8B0-571FB777C9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615" y="2636912"/>
            <a:ext cx="2420052" cy="322673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E144339-34F5-4CA1-A5A9-830E6EDC6C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531" y="3573016"/>
            <a:ext cx="2193268" cy="305206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8630E12-A88D-4F1C-B09D-2B26C50929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3389543"/>
            <a:ext cx="4302315" cy="322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6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32A9D-85AB-4FDF-9783-749BE41F2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 anchor="ctr">
            <a:normAutofit/>
          </a:bodyPr>
          <a:lstStyle/>
          <a:p>
            <a:pPr algn="ctr"/>
            <a:r>
              <a:rPr lang="uk-UA" dirty="0"/>
              <a:t>Капітальні ремонти</a:t>
            </a:r>
          </a:p>
        </p:txBody>
      </p:sp>
      <p:sp>
        <p:nvSpPr>
          <p:cNvPr id="71" name="Content Placeholder 3">
            <a:extLst>
              <a:ext uri="{FF2B5EF4-FFF2-40B4-BE49-F238E27FC236}">
                <a16:creationId xmlns:a16="http://schemas.microsoft.com/office/drawing/2014/main" id="{F8BC7C93-5040-49B8-A554-594D24A0F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40216" y="1825624"/>
            <a:ext cx="4032448" cy="484373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кошти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обласного бюджету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проведено капітальних ремонтів та реконструкцій на суму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7,4 млн грн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в тому числі: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Капітальний ремонт харчоблоку – 1488,4 тис. грн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Реконструкція зовнішніх мереж теплопостачання та гарячої води до корпусу №2 – 2069,1 тис. грн.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79472C86-BC67-4944-9B83-C22C9F56134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216" y="1424783"/>
            <a:ext cx="3529505" cy="297802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49FF46-B6B7-40BD-B8D6-BD58C3D0D1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812" y="3940739"/>
            <a:ext cx="3235826" cy="26949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2490D8-6ED2-4C17-A1D4-EDB17C8D79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59" y="4082550"/>
            <a:ext cx="3744038" cy="270133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9E1A10B-F9A1-496C-964A-4F3946DE86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76" y="1045522"/>
            <a:ext cx="3744038" cy="304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00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32A9D-85AB-4FDF-9783-749BE41F2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 anchor="ctr">
            <a:normAutofit/>
          </a:bodyPr>
          <a:lstStyle/>
          <a:p>
            <a:pPr algn="ctr"/>
            <a:r>
              <a:rPr lang="uk-UA" dirty="0"/>
              <a:t>Капітальні ремонти</a:t>
            </a:r>
          </a:p>
        </p:txBody>
      </p:sp>
      <p:sp>
        <p:nvSpPr>
          <p:cNvPr id="71" name="Content Placeholder 3">
            <a:extLst>
              <a:ext uri="{FF2B5EF4-FFF2-40B4-BE49-F238E27FC236}">
                <a16:creationId xmlns:a16="http://schemas.microsoft.com/office/drawing/2014/main" id="{F8BC7C93-5040-49B8-A554-594D24A0F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32104" y="1825624"/>
            <a:ext cx="5040560" cy="4843736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Благоустрій території – 2900,0 тис. грн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Капітальний ремонт (заміна ліфта) в 3 корпусі – 941,7 тис. грн.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8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830E7A-4DB5-40D4-83D4-C7BD025A97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402" y="1578922"/>
            <a:ext cx="3490196" cy="485639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5C116DE-7347-4438-B9EB-7FD4948C5F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10" y="417096"/>
            <a:ext cx="2776520" cy="3702027"/>
          </a:xfrm>
          <a:prstGeom prst="rect">
            <a:avLst/>
          </a:prstGeom>
        </p:spPr>
      </p:pic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9D48ED21-AA68-41A8-A9F2-EF89896E11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08" y="3049591"/>
            <a:ext cx="2835189" cy="3391313"/>
          </a:xfrm>
        </p:spPr>
      </p:pic>
    </p:spTree>
    <p:extLst>
      <p:ext uri="{BB962C8B-B14F-4D97-AF65-F5344CB8AC3E}">
        <p14:creationId xmlns:p14="http://schemas.microsoft.com/office/powerpoint/2010/main" val="133142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842FE-86BD-45EB-9F56-5F4BCE42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 anchor="ctr">
            <a:normAutofit/>
          </a:bodyPr>
          <a:lstStyle/>
          <a:p>
            <a:pPr algn="ctr"/>
            <a:r>
              <a:rPr lang="uk-UA" dirty="0"/>
              <a:t>Капітальні ремонти</a:t>
            </a:r>
          </a:p>
        </p:txBody>
      </p:sp>
      <p:sp>
        <p:nvSpPr>
          <p:cNvPr id="71" name="Content Placeholder 3">
            <a:extLst>
              <a:ext uri="{FF2B5EF4-FFF2-40B4-BE49-F238E27FC236}">
                <a16:creationId xmlns:a16="http://schemas.microsoft.com/office/drawing/2014/main" id="{CDA2B589-50F7-46C8-B1B1-D8056744A5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700808"/>
            <a:ext cx="5748064" cy="489654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рахунок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власних коштів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підприємства проведено капітальних ремонтів на суму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3,7 млн. грн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зокрема: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Співфінансування заміни ліфта – 477,3 тис грн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Завершення капітального ремонту центру детоксикації – 448,6 тис. грн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Завершення капремонту внутрішніх мереж водопроводу ІІ корпусу – 1075,5 тис грн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Капремонт мікробіологічної лабораторії для ПЛР досліджень – 819,1 тис  грн 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Капремонт бухгалтерії – 190,9 тис грн та інші.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E448FB46-855A-42C3-BD33-C027971FC39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62" y="762001"/>
            <a:ext cx="3733056" cy="279979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7801A0-DEEB-454B-BF44-43C56EBC3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581" y="2540979"/>
            <a:ext cx="2525393" cy="336719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A736147-5181-49A5-AF05-69C8447A9C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3303956"/>
            <a:ext cx="4320480" cy="341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61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1">
            <a:extLst>
              <a:ext uri="{FF2B5EF4-FFF2-40B4-BE49-F238E27FC236}">
                <a16:creationId xmlns:a16="http://schemas.microsoft.com/office/drawing/2014/main" id="{D3660380-0534-4CB3-8D57-D1687A6F5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99220"/>
            <a:ext cx="11305256" cy="1601588"/>
          </a:xfrm>
        </p:spPr>
        <p:txBody>
          <a:bodyPr anchor="ctr">
            <a:noAutofit/>
          </a:bodyPr>
          <a:lstStyle/>
          <a:p>
            <a:pPr lvl="0"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підсумками роботи у 2021 році наша лікарня отримала відзнаку Національний сертифікат Ліги кращих підприємств України «Підприємство року» та «Керівник року».  </a:t>
            </a:r>
            <a:br>
              <a:rPr lang="uk-UA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448C75F3-540D-42E3-8DDB-1D2F9034DB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99456" y="1625146"/>
            <a:ext cx="3795704" cy="50577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19E54C-BB9B-4F50-B9EC-EF1B2FAD6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64" y="1655379"/>
            <a:ext cx="3809524" cy="50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9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Нет описания фото.">
            <a:extLst>
              <a:ext uri="{FF2B5EF4-FFF2-40B4-BE49-F238E27FC236}">
                <a16:creationId xmlns:a16="http://schemas.microsoft.com/office/drawing/2014/main" id="{6FCC2E45-6C4E-4895-8B87-9BF0DA07A7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9" r="392"/>
          <a:stretch/>
        </p:blipFill>
        <p:spPr bwMode="auto">
          <a:xfrm>
            <a:off x="1" y="10"/>
            <a:ext cx="7008810" cy="685798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E488D41C-13E6-469C-961D-9A4EBB5222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64152" y="332656"/>
            <a:ext cx="4392488" cy="6264696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 до затвердженого Плану розвитку обласної лікарні, з метою підвищення якості надання медичних послуг та ефективності роботи закладу проводилось удосконалення структури лікарні, штатного розпису, ліжкового фонду:</a:t>
            </a:r>
            <a:endParaRPr lang="uk-UA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1. З 1 липня 2021 року почало функціонувати відділення екстреної (невідкладної) допомоги, що було створене на базі приймального відділення.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З 1 січня 2022 року реорганізовано відділення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щелепно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-лицьової хірургії у відділення отоларингології та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щелепно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-лицьової хірургії на 30 ліжок.</a:t>
            </a:r>
            <a:endParaRPr lang="uk-UA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З 1 січня 2022 року в структуру та штатний розпис введено нове відділення – відділення оперативної гінекології, тазової хірургії та ендоскопічної гінекології на 20 ліжок, яке уже почало функціонувати з 1 лютого.</a:t>
            </a:r>
            <a:endParaRPr lang="uk-UA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7296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</p:spPr>
        <p:txBody>
          <a:bodyPr rtlCol="0" anchor="ctr">
            <a:normAutofit/>
          </a:bodyPr>
          <a:lstStyle/>
          <a:p>
            <a:pPr algn="ctr" rtl="0"/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Яків </a:t>
            </a:r>
            <a:r>
              <a:rPr lang="uk-UA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Цуглевич</a:t>
            </a:r>
            <a:endParaRPr lang="uk-UA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Картинки по запросу &quot;дякую за увагу&quot;">
            <a:extLst>
              <a:ext uri="{FF2B5EF4-FFF2-40B4-BE49-F238E27FC236}">
                <a16:creationId xmlns:a16="http://schemas.microsoft.com/office/drawing/2014/main" id="{B818B274-6F34-4E9E-9A32-BF8E01D5C49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4" b="18550"/>
          <a:stretch/>
        </p:blipFill>
        <p:spPr bwMode="auto">
          <a:xfrm>
            <a:off x="1524000" y="1828799"/>
            <a:ext cx="9144000" cy="4572001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04923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DB35ECA-3E69-4F07-9FB7-4658E5C4F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48128" y="332655"/>
            <a:ext cx="4752528" cy="6282699"/>
          </a:xfr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uk-UA" sz="2000" b="1" dirty="0"/>
              <a:t>Відділення екстреної (невідкладної) допомоги</a:t>
            </a:r>
          </a:p>
          <a:p>
            <a:pPr lvl="0">
              <a:spcBef>
                <a:spcPts val="600"/>
              </a:spcBef>
            </a:pPr>
            <a:r>
              <a:rPr lang="uk-UA" sz="2000" dirty="0"/>
              <a:t>За період роботи (6 місяців) відділення прийняло 3924 пацієнтів, з них 1347 надано амбулаторну допомогу.</a:t>
            </a:r>
          </a:p>
          <a:p>
            <a:pPr>
              <a:spcBef>
                <a:spcPts val="600"/>
              </a:spcBef>
            </a:pPr>
            <a:r>
              <a:rPr lang="uk-UA" sz="2000" dirty="0"/>
              <a:t>Всього за рік через відділення госпіталізовано 11 829 ургентних пацієнта.</a:t>
            </a:r>
          </a:p>
          <a:p>
            <a:pPr>
              <a:spcBef>
                <a:spcPts val="600"/>
              </a:spcBef>
            </a:pPr>
            <a:r>
              <a:rPr lang="uk-UA" sz="2000" dirty="0"/>
              <a:t>Також на базі відділення цілодобово надається екстрена допомога травматологічним та офтальмологічним хворим, функціонує палата інтенсивної терапії та операційна. </a:t>
            </a:r>
          </a:p>
          <a:p>
            <a:pPr>
              <a:spcBef>
                <a:spcPts val="600"/>
              </a:spcBef>
            </a:pPr>
            <a:r>
              <a:rPr lang="uk-UA" sz="2000" dirty="0"/>
              <a:t>За рахунок коштів лікарні було придбано медичного обладнання на суму 2,7 млн. грн, в тому числі дихальна апаратура, реанімаційні монітори, операційний стіл та лампа, закуплено нові меблі та інвентар на суму 350 тис. грн.</a:t>
            </a:r>
          </a:p>
          <a:p>
            <a:endParaRPr lang="uk-UA" b="1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07427D8-B336-473A-A3C6-366882325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5434" y="50478"/>
            <a:ext cx="3681046" cy="39151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339D8A4-17FD-4E4C-82A8-7853946D5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3" y="35496"/>
            <a:ext cx="3147174" cy="419727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8743880-20C7-4577-B7C1-D6BFDF56E3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2768" y="2796251"/>
            <a:ext cx="4824536" cy="3618403"/>
          </a:xfrm>
          <a:prstGeom prst="rect">
            <a:avLst/>
          </a:prstGeom>
        </p:spPr>
      </p:pic>
      <p:pic>
        <p:nvPicPr>
          <p:cNvPr id="3" name="Місце для зображення 2">
            <a:extLst>
              <a:ext uri="{FF2B5EF4-FFF2-40B4-BE49-F238E27FC236}">
                <a16:creationId xmlns:a16="http://schemas.microsoft.com/office/drawing/2014/main" id="{68938A3C-79BD-4631-9CA6-1362120BD2B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5" r="11675"/>
          <a:stretch>
            <a:fillRect/>
          </a:stretch>
        </p:blipFill>
        <p:spPr>
          <a:xfrm>
            <a:off x="177642" y="3479543"/>
            <a:ext cx="2999656" cy="2935111"/>
          </a:xfrm>
        </p:spPr>
      </p:pic>
    </p:spTree>
    <p:extLst>
      <p:ext uri="{BB962C8B-B14F-4D97-AF65-F5344CB8AC3E}">
        <p14:creationId xmlns:p14="http://schemas.microsoft.com/office/powerpoint/2010/main" val="407295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0401D57-5EBF-48B0-A199-C189AC061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64152" y="548680"/>
            <a:ext cx="4220269" cy="3024336"/>
          </a:xfrm>
        </p:spPr>
        <p:txBody>
          <a:bodyPr>
            <a:noAutofit/>
          </a:bodyPr>
          <a:lstStyle/>
          <a:p>
            <a:pPr algn="just"/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Активізовано роботу по комунікації з населенням: </a:t>
            </a:r>
          </a:p>
          <a:p>
            <a:pPr algn="just"/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функціонує сайт лікарні та фейсбук-сторінка, де публікуються інформації щодо впровадження нових методів лікування, досягнення та інформаційні матеріали про лікарню</a:t>
            </a:r>
            <a:endParaRPr lang="uk-UA" sz="28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52290B-0E3F-4D83-B742-ED4B19730F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5" y="836712"/>
            <a:ext cx="4032448" cy="3225959"/>
          </a:xfrm>
          <a:prstGeom prst="rect">
            <a:avLst/>
          </a:prstGeom>
        </p:spPr>
      </p:pic>
      <p:pic>
        <p:nvPicPr>
          <p:cNvPr id="5" name="Місце для зображення 4">
            <a:extLst>
              <a:ext uri="{FF2B5EF4-FFF2-40B4-BE49-F238E27FC236}">
                <a16:creationId xmlns:a16="http://schemas.microsoft.com/office/drawing/2014/main" id="{9357C570-DECE-4045-B11D-D6A1EB70D8B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0" r="9120"/>
          <a:stretch>
            <a:fillRect/>
          </a:stretch>
        </p:blipFill>
        <p:spPr>
          <a:xfrm>
            <a:off x="3143672" y="2852936"/>
            <a:ext cx="3791743" cy="3710155"/>
          </a:xfrm>
        </p:spPr>
      </p:pic>
    </p:spTree>
    <p:extLst>
      <p:ext uri="{BB962C8B-B14F-4D97-AF65-F5344CB8AC3E}">
        <p14:creationId xmlns:p14="http://schemas.microsoft.com/office/powerpoint/2010/main" val="35996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0670A55-82F6-41C4-8D77-944F861E4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92145" y="457200"/>
            <a:ext cx="4464496" cy="5943600"/>
          </a:xfrm>
        </p:spPr>
        <p:txBody>
          <a:bodyPr>
            <a:normAutofit fontScale="92500" lnSpcReduction="10000"/>
          </a:bodyPr>
          <a:lstStyle/>
          <a:p>
            <a:pPr indent="44958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Ліжковий фонд лікарні в 2021 році становив 733  ліжка.</a:t>
            </a:r>
          </a:p>
          <a:p>
            <a:pPr indent="44958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стаціонарних відділеннях обласної лікарні проліковано 22865  хворих,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прооперовано 10938 пацієнтів</a:t>
            </a: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. 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закладі прийнято 1587 пологів з них багатоплідних 31, дітей народилось 1618 . 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</a:rPr>
              <a:t>В обласні консультативній поліклініці за рік прийнято 67 396 відвідувань, що на 67% більше, ніж у 2020 році</a:t>
            </a: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Кількість проведених обстежень:</a:t>
            </a:r>
            <a:endParaRPr lang="uk-UA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Рентгенологічних 28 184 </a:t>
            </a:r>
            <a:endParaRPr lang="uk-UA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Ультразвукових 25 316 </a:t>
            </a:r>
            <a:endParaRPr lang="uk-UA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Лабораторних 1 686 111</a:t>
            </a:r>
            <a:endParaRPr lang="uk-UA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Ендоскопічних 5 743</a:t>
            </a:r>
            <a:endParaRPr lang="uk-UA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043E1B-CAD1-4860-ACF0-80B7067740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903" y="2924944"/>
            <a:ext cx="4302053" cy="338494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8E86DA0-5F3D-4FBD-8DB8-EF15B42D93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435" y="125856"/>
            <a:ext cx="3209363" cy="294310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90ECE7-12CD-4FED-99D2-F716B8B23E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4" y="31932"/>
            <a:ext cx="2714237" cy="3618983"/>
          </a:xfrm>
          <a:prstGeom prst="rect">
            <a:avLst/>
          </a:prstGeom>
        </p:spPr>
      </p:pic>
      <p:pic>
        <p:nvPicPr>
          <p:cNvPr id="11" name="Місце для вмісту 10">
            <a:extLst>
              <a:ext uri="{FF2B5EF4-FFF2-40B4-BE49-F238E27FC236}">
                <a16:creationId xmlns:a16="http://schemas.microsoft.com/office/drawing/2014/main" id="{6C629FE4-4526-4319-86BB-FEF89B00EC2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0" y="3068960"/>
            <a:ext cx="2865981" cy="2869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862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2E5E9-7B71-4B0D-913B-581C565AD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7632700" y="3140968"/>
            <a:ext cx="3932237" cy="59432"/>
          </a:xfrm>
        </p:spPr>
        <p:txBody>
          <a:bodyPr>
            <a:noAutofit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4E4DFAA-3246-40DE-B343-AC3967558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332657"/>
            <a:ext cx="11161240" cy="6068144"/>
          </a:xfrm>
        </p:spPr>
        <p:txBody>
          <a:bodyPr>
            <a:normAutofit/>
          </a:bodyPr>
          <a:lstStyle/>
          <a:p>
            <a:r>
              <a:rPr lang="uk-UA" dirty="0"/>
              <a:t>Хірургічна служба </a:t>
            </a:r>
          </a:p>
          <a:p>
            <a:pPr marL="0" indent="0">
              <a:buNone/>
            </a:pPr>
            <a:r>
              <a:rPr lang="uk-UA" sz="1600" dirty="0"/>
              <a:t>у 2021 році представлена 13 відділеннями, з них 11 хірургічні відділення та 2 відділення інтенсивної терапії (відділення анестезіології та інтенсивної терапії та відділення детоксикації).За 2021 рік і хірургічні відділення лікарні поступило 12363 хворих (що становить 53,3% від загальної кількості хворих, що поступили в лікарню), та на 13%, більше ніж у 2020 році.</a:t>
            </a:r>
          </a:p>
          <a:p>
            <a:pPr marL="0" indent="0">
              <a:buNone/>
            </a:pPr>
            <a:r>
              <a:rPr lang="uk-UA" sz="1600" dirty="0"/>
              <a:t>За 2021 рік прооперовано 10938 пацієнтів. </a:t>
            </a:r>
            <a:r>
              <a:rPr lang="uk-UA" sz="1600" dirty="0" err="1"/>
              <a:t>Вітсоток</a:t>
            </a:r>
            <a:r>
              <a:rPr lang="uk-UA" sz="1600" dirty="0"/>
              <a:t> оперованих до всіх пролікованих у відділеннях складає 47,8%. Виконано 13351 операцій, що на 1,8% більше ніж у 2020 році. Середній термін перебування в хірургічних відділеннях лікарні складає 8,2 дні та залишається на рівні попередніх років. </a:t>
            </a:r>
          </a:p>
          <a:p>
            <a:pPr marL="0" indent="0">
              <a:buNone/>
            </a:pPr>
            <a:r>
              <a:rPr lang="uk-UA" sz="1600" dirty="0"/>
              <a:t>В обласній консультативній поліклініці за рік прийнято 67396 відвідувань, що на 67% </a:t>
            </a:r>
            <a:r>
              <a:rPr lang="uk-UA" sz="1600" dirty="0" err="1"/>
              <a:t>більше,ніж</a:t>
            </a:r>
            <a:r>
              <a:rPr lang="uk-UA" sz="1600" dirty="0"/>
              <a:t> у 2020 </a:t>
            </a:r>
            <a:r>
              <a:rPr lang="uk-UA" sz="1600" dirty="0" err="1"/>
              <a:t>році.За</a:t>
            </a:r>
            <a:r>
              <a:rPr lang="uk-UA" sz="1600" dirty="0"/>
              <a:t> електронними направленнями звернулось 68,2% пацієнтів. В стаціонарні відділення госпіталізовано 11% пацієнтів, що звернулись в поліклініку. Активно працював денний стаціонар: проліковано 1420 хворих. </a:t>
            </a:r>
          </a:p>
          <a:p>
            <a:pPr marL="0" indent="0">
              <a:buNone/>
            </a:pPr>
            <a:r>
              <a:rPr lang="uk-UA" sz="1700" dirty="0"/>
              <a:t>Кількість </a:t>
            </a:r>
            <a:r>
              <a:rPr lang="uk-UA" sz="1700" b="1" dirty="0"/>
              <a:t>лабораторних</a:t>
            </a:r>
            <a:r>
              <a:rPr lang="uk-UA" sz="1700" dirty="0"/>
              <a:t> обстежень за 2021 рік склала 1.686.111, що на 15% більше  порівняно з  2020 роком. </a:t>
            </a:r>
          </a:p>
          <a:p>
            <a:pPr marL="0" indent="0">
              <a:buNone/>
            </a:pPr>
            <a:r>
              <a:rPr lang="uk-UA" sz="1700" dirty="0"/>
              <a:t>Кількість </a:t>
            </a:r>
            <a:r>
              <a:rPr lang="uk-UA" sz="1700" b="1" dirty="0"/>
              <a:t>УЗД обстежень</a:t>
            </a:r>
            <a:r>
              <a:rPr lang="uk-UA" sz="1700" dirty="0"/>
              <a:t> склала 25 316 (зменшилась на 1190 обстежень або на 4% у порівнянні з 2020 роком).</a:t>
            </a:r>
          </a:p>
          <a:p>
            <a:pPr marL="0" indent="0">
              <a:buNone/>
            </a:pPr>
            <a:r>
              <a:rPr lang="uk-UA" sz="1700" dirty="0"/>
              <a:t>В загальному кількість </a:t>
            </a:r>
            <a:r>
              <a:rPr lang="uk-UA" sz="1700" b="1" dirty="0"/>
              <a:t>ендоскопічних обстежень </a:t>
            </a:r>
            <a:r>
              <a:rPr lang="uk-UA" sz="1700" dirty="0"/>
              <a:t>склала 5 743 (зменшилась на 116 обстежень або на 2% порівняно з 2020 роком). При цьому значно збільшилась кількість обстежень, пов’язаних з виявленням </a:t>
            </a:r>
            <a:r>
              <a:rPr lang="uk-UA" sz="1700" dirty="0" err="1"/>
              <a:t>онкопатології</a:t>
            </a:r>
            <a:r>
              <a:rPr lang="uk-UA" sz="1700" dirty="0"/>
              <a:t> (на 132%).</a:t>
            </a:r>
          </a:p>
          <a:p>
            <a:pPr marL="0" indent="0">
              <a:buNone/>
            </a:pPr>
            <a:r>
              <a:rPr lang="uk-UA" sz="1700" dirty="0"/>
              <a:t>Кількість </a:t>
            </a:r>
            <a:r>
              <a:rPr lang="uk-UA" sz="1700" b="1" dirty="0" err="1"/>
              <a:t>рентгендосліджень</a:t>
            </a:r>
            <a:r>
              <a:rPr lang="uk-UA" sz="1700" dirty="0"/>
              <a:t> склала 28 184 (зменшилась на 616 обстежень або на 2% в порівнянні з минулим роком).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C88EED-716A-4117-BB97-0EF44F7E9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96200" y="5029200"/>
            <a:ext cx="3668736" cy="59432"/>
          </a:xfrm>
        </p:spPr>
        <p:txBody>
          <a:bodyPr>
            <a:normAutofit fontScale="25000" lnSpcReduction="20000"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9997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987C188F-D165-4D3A-A9DD-8954A60145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3741018" cy="4988024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7FEDDEC-AF85-4D64-9A35-2EEBEF7F6D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7390" y="457200"/>
            <a:ext cx="3932237" cy="5943600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2021 рік став роком початку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трансплантології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обласній лікарні. В грудні проведена перша операція по трансплантації органів:  пересадка печінки з донорським етапом та донорський етап – нирки.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Укладено договір з МОЗ України на 2022 рік з надання третинної (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високоспеціалізо-ваної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медичної допомоги методом трансплантації органів та інших анатомічних матеріалів.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2BC7BA-A3AF-496E-8F87-10A275F967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85" y="2204864"/>
            <a:ext cx="3363838" cy="448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68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415A8A1-290A-40A9-85FC-8380DDDC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dirty="0"/>
              <a:t>Надходження від НСЗУ</a:t>
            </a:r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61F0FC55-FB01-482D-8A90-0189B41E86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9416" y="1825624"/>
            <a:ext cx="10873208" cy="4575175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КНП «Хмельницька обласна лікарня» ХОР на 2021 рік уклала з НСЗУ договір по </a:t>
            </a:r>
            <a:r>
              <a:rPr lang="uk-UA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пакетам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 гарантованої медичної допомоги.</a:t>
            </a:r>
          </a:p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НСЗУ по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2021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склала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329,7 млн </a:t>
            </a:r>
            <a:r>
              <a:rPr lang="ru-RU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85%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надходжень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пріоритетним пакетам без грудня місяця:</a:t>
            </a:r>
            <a:endParaRPr lang="uk-UA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-"/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медична допомога при гострому мозковому інсульті в стаціонарних умовах за 554 пролікованих пацієнтів отримали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12 730,8 тис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грн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uk-UA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медична допомога при пологах - 1400 пологів на суму 14 089,6 тис грн;</a:t>
            </a:r>
            <a:endParaRPr lang="uk-UA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</a:rPr>
              <a:t>медична допомога новонародженим у складних </a:t>
            </a:r>
            <a:r>
              <a:rPr lang="uk-UA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неонатальних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</a:rPr>
              <a:t> випадках – надана допомога при 195 випадках на суму  7 183,1 тис грн. </a:t>
            </a:r>
          </a:p>
          <a:p>
            <a:pPr>
              <a:buFontTx/>
              <a:buChar char="-"/>
            </a:pPr>
            <a:r>
              <a:rPr lang="uk-UA" b="1" dirty="0">
                <a:latin typeface="Times New Roman" panose="02020603050405020304" pitchFamily="18" charset="0"/>
              </a:rPr>
              <a:t>ведення вагітних в амбулаторних умовах – 1 613,5 тис грн.</a:t>
            </a:r>
            <a:endParaRPr lang="en-US" b="1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862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66800" y="99221"/>
            <a:ext cx="10058400" cy="1025524"/>
          </a:xfrm>
        </p:spPr>
        <p:txBody>
          <a:bodyPr rtlCol="0">
            <a:normAutofit/>
          </a:bodyPr>
          <a:lstStyle/>
          <a:p>
            <a:pPr algn="ctr" rtl="0"/>
            <a:r>
              <a:rPr lang="uk-UA" dirty="0"/>
              <a:t>Надходження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61EB38F1-9CF3-4E42-B229-40E61F6F40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1344" y="1628800"/>
            <a:ext cx="11809312" cy="512997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Крім коштів від НСЗУ лікарня отримувала кошти і з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інших джерел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обласний бюджет – 8,5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млн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грн.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обласний бюджет на енергоносії – 17,2 млн. грн.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субвенція на соціально-економічний розвиток – 17,9 млн. грн 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власні надходження – 12,4 млн. грн.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Власні надходження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отримані від: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оренди приміщень – 2,7 млн грн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платні медичні послуги – 6,7 млн. грн (найбільша частка - 4 млн грн за лабораторні дослідження) 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благодійна допомога – 88,0 тис. грн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інтернатуру – 773,7 тис. грн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 господарської діяльності – 635,5 тис. грн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надання послуг за договорами – 1258,6 тис. грн (за проведення клінічних досліджень).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882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Медичне оформлення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0159_TF02901024_TF02901024" id="{53062FE0-EAE6-4F52-9898-7709AECAB96E}" vid="{1D644FB4-102A-46B0-ABF5-707686ACB3A0}"/>
    </a:ext>
  </a:extLst>
</a:theme>
</file>

<file path=ppt/theme/theme2.xml><?xml version="1.0" encoding="utf-8"?>
<a:theme xmlns:a="http://schemas.openxmlformats.org/drawingml/2006/main" name="Тема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5111</TotalTime>
  <Words>1271</Words>
  <Application>Microsoft Office PowerPoint</Application>
  <PresentationFormat>Широкий екран</PresentationFormat>
  <Paragraphs>111</Paragraphs>
  <Slides>20</Slides>
  <Notes>10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5" baseType="lpstr">
      <vt:lpstr>Arial</vt:lpstr>
      <vt:lpstr>Calibri</vt:lpstr>
      <vt:lpstr>Franklin Gothic Medium</vt:lpstr>
      <vt:lpstr>Times New Roman</vt:lpstr>
      <vt:lpstr>Медичне оформлення 16x9</vt:lpstr>
      <vt:lpstr>Підсумки роботи КНП «Хмельницька обласна лікарня»  Хмельницької обласної ради  за 2021 рік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Надходження від НСЗУ</vt:lpstr>
      <vt:lpstr>Надходження</vt:lpstr>
      <vt:lpstr>Презентація PowerPoint</vt:lpstr>
      <vt:lpstr>Видатки</vt:lpstr>
      <vt:lpstr>Інвестиційна діяльність</vt:lpstr>
      <vt:lpstr>Інвестиційна діяльність</vt:lpstr>
      <vt:lpstr>Інвестиційна діяльність</vt:lpstr>
      <vt:lpstr>Інвестиційна діяльність</vt:lpstr>
      <vt:lpstr>Капітальні ремонти</vt:lpstr>
      <vt:lpstr>Капітальні ремонти</vt:lpstr>
      <vt:lpstr>Капітальні ремонти</vt:lpstr>
      <vt:lpstr>За підсумками роботи у 2021 році наша лікарня отримала відзнаку Національний сертифікат Ліги кращих підприємств України «Підприємство року» та «Керівник року».   </vt:lpstr>
      <vt:lpstr>Яків Цуглевич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Підсумки роботи КНП «Хмельницька обласна лікарня»  Хмельницької обласної ради  за 2020 рік</dc:title>
  <dc:creator>andreistat@outlook.com</dc:creator>
  <cp:lastModifiedBy>Windows 7</cp:lastModifiedBy>
  <cp:revision>55</cp:revision>
  <dcterms:created xsi:type="dcterms:W3CDTF">2021-02-16T11:46:33Z</dcterms:created>
  <dcterms:modified xsi:type="dcterms:W3CDTF">2022-09-16T10:48:23Z</dcterms:modified>
</cp:coreProperties>
</file>